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2" r:id="rId1"/>
  </p:sldMasterIdLst>
  <p:sldIdLst>
    <p:sldId id="256" r:id="rId2"/>
    <p:sldId id="257" r:id="rId3"/>
    <p:sldId id="258" r:id="rId4"/>
    <p:sldId id="259" r:id="rId5"/>
    <p:sldId id="276" r:id="rId6"/>
    <p:sldId id="278" r:id="rId7"/>
    <p:sldId id="279" r:id="rId8"/>
    <p:sldId id="281" r:id="rId9"/>
    <p:sldId id="260" r:id="rId10"/>
    <p:sldId id="264" r:id="rId11"/>
    <p:sldId id="265" r:id="rId12"/>
    <p:sldId id="261" r:id="rId13"/>
    <p:sldId id="274" r:id="rId14"/>
    <p:sldId id="282" r:id="rId15"/>
    <p:sldId id="275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206FCEF-770B-4405-9E49-D774055D769C}">
          <p14:sldIdLst>
            <p14:sldId id="256"/>
            <p14:sldId id="257"/>
            <p14:sldId id="258"/>
            <p14:sldId id="259"/>
            <p14:sldId id="276"/>
            <p14:sldId id="278"/>
            <p14:sldId id="279"/>
            <p14:sldId id="281"/>
            <p14:sldId id="260"/>
            <p14:sldId id="264"/>
            <p14:sldId id="265"/>
            <p14:sldId id="261"/>
            <p14:sldId id="274"/>
            <p14:sldId id="282"/>
            <p14:sldId id="27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D9B4A1D-FE0F-485B-8871-726191A62EB5}" v="1489" dt="2022-05-15T02:52:22.32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96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138" y="29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2E67737-1344-433D-9BA6-05C19D8C6F2A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8F613D76-E235-493A-84C5-457D232BD0B1}">
      <dgm:prSet custT="1"/>
      <dgm:spPr>
        <a:solidFill>
          <a:schemeClr val="accent3"/>
        </a:solidFill>
      </dgm:spPr>
      <dgm:t>
        <a:bodyPr/>
        <a:lstStyle/>
        <a:p>
          <a:r>
            <a:rPr lang="en-NZ" sz="2000" b="1" dirty="0"/>
            <a:t>Infrequent periods </a:t>
          </a:r>
          <a:r>
            <a:rPr lang="en-NZ" sz="2000" dirty="0"/>
            <a:t>(oligomenorrhoea)</a:t>
          </a:r>
          <a:endParaRPr lang="en-US" sz="2000" dirty="0"/>
        </a:p>
      </dgm:t>
    </dgm:pt>
    <dgm:pt modelId="{447BCB06-EC9F-46B2-A014-0B025F0D0964}" type="parTrans" cxnId="{6BE41A15-1918-4ADF-B591-D0A741E6AC37}">
      <dgm:prSet/>
      <dgm:spPr/>
      <dgm:t>
        <a:bodyPr/>
        <a:lstStyle/>
        <a:p>
          <a:endParaRPr lang="en-US"/>
        </a:p>
      </dgm:t>
    </dgm:pt>
    <dgm:pt modelId="{B016448A-2A72-4D4C-82C3-68D131C58B93}" type="sibTrans" cxnId="{6BE41A15-1918-4ADF-B591-D0A741E6AC37}">
      <dgm:prSet/>
      <dgm:spPr/>
      <dgm:t>
        <a:bodyPr/>
        <a:lstStyle/>
        <a:p>
          <a:endParaRPr lang="en-US"/>
        </a:p>
      </dgm:t>
    </dgm:pt>
    <dgm:pt modelId="{C6510B3D-443E-41F9-AFB5-C08B527F7530}">
      <dgm:prSet custT="1"/>
      <dgm:spPr>
        <a:solidFill>
          <a:schemeClr val="accent2"/>
        </a:solidFill>
      </dgm:spPr>
      <dgm:t>
        <a:bodyPr/>
        <a:lstStyle/>
        <a:p>
          <a:r>
            <a:rPr lang="en-NZ" sz="2000" b="1" dirty="0"/>
            <a:t>Bleeding between periods </a:t>
          </a:r>
          <a:r>
            <a:rPr lang="en-NZ" sz="2000" dirty="0"/>
            <a:t>(intermenstrual bleeding, IMB)</a:t>
          </a:r>
          <a:endParaRPr lang="en-US" sz="2000" dirty="0"/>
        </a:p>
      </dgm:t>
    </dgm:pt>
    <dgm:pt modelId="{42230465-4165-43FC-A23D-E08EAB259585}" type="parTrans" cxnId="{1816BE5F-4122-4DDC-B7C5-CC2125CDFDDF}">
      <dgm:prSet/>
      <dgm:spPr/>
      <dgm:t>
        <a:bodyPr/>
        <a:lstStyle/>
        <a:p>
          <a:endParaRPr lang="en-US"/>
        </a:p>
      </dgm:t>
    </dgm:pt>
    <dgm:pt modelId="{316D3D2E-A692-4AD3-96B6-E01B0377157F}" type="sibTrans" cxnId="{1816BE5F-4122-4DDC-B7C5-CC2125CDFDDF}">
      <dgm:prSet/>
      <dgm:spPr/>
      <dgm:t>
        <a:bodyPr/>
        <a:lstStyle/>
        <a:p>
          <a:endParaRPr lang="en-US"/>
        </a:p>
      </dgm:t>
    </dgm:pt>
    <dgm:pt modelId="{E157332D-F654-412E-9246-A52773BD1F0C}">
      <dgm:prSet custT="1"/>
      <dgm:spPr/>
      <dgm:t>
        <a:bodyPr/>
        <a:lstStyle/>
        <a:p>
          <a:r>
            <a:rPr lang="en-NZ" sz="2000" b="1" dirty="0"/>
            <a:t>Bleeding with sex </a:t>
          </a:r>
          <a:r>
            <a:rPr lang="en-NZ" sz="2000" dirty="0"/>
            <a:t>(including postcoital bleeding, PCB)</a:t>
          </a:r>
          <a:endParaRPr lang="en-US" sz="2000" dirty="0"/>
        </a:p>
      </dgm:t>
    </dgm:pt>
    <dgm:pt modelId="{3E8671C1-E9BA-4ABF-9AAD-5EEDD51E5486}" type="parTrans" cxnId="{A650AA5B-5550-4B6F-BB15-EDF709CDBF37}">
      <dgm:prSet/>
      <dgm:spPr/>
      <dgm:t>
        <a:bodyPr/>
        <a:lstStyle/>
        <a:p>
          <a:endParaRPr lang="en-US"/>
        </a:p>
      </dgm:t>
    </dgm:pt>
    <dgm:pt modelId="{9B432B54-8F95-4AFD-9DD0-2D0327AEC3C3}" type="sibTrans" cxnId="{A650AA5B-5550-4B6F-BB15-EDF709CDBF37}">
      <dgm:prSet/>
      <dgm:spPr/>
      <dgm:t>
        <a:bodyPr/>
        <a:lstStyle/>
        <a:p>
          <a:endParaRPr lang="en-US"/>
        </a:p>
      </dgm:t>
    </dgm:pt>
    <dgm:pt modelId="{BA8BEB4F-919F-4060-84AD-CF0D534F1372}">
      <dgm:prSet custT="1"/>
      <dgm:spPr>
        <a:solidFill>
          <a:schemeClr val="accent2"/>
        </a:solidFill>
      </dgm:spPr>
      <dgm:t>
        <a:bodyPr/>
        <a:lstStyle/>
        <a:p>
          <a:r>
            <a:rPr lang="en-NZ" sz="2000" b="1" dirty="0"/>
            <a:t>Frequent bleeding </a:t>
          </a:r>
          <a:r>
            <a:rPr lang="en-NZ" sz="2000" dirty="0"/>
            <a:t>(&lt;21 day cycle, persistent bleeding with no pattern)</a:t>
          </a:r>
          <a:endParaRPr lang="en-US" sz="2000" dirty="0"/>
        </a:p>
      </dgm:t>
    </dgm:pt>
    <dgm:pt modelId="{6F41CA3D-E595-4CCE-983B-000162B60D28}" type="parTrans" cxnId="{591DED3E-AACE-4949-90E5-AB984F49595E}">
      <dgm:prSet/>
      <dgm:spPr/>
      <dgm:t>
        <a:bodyPr/>
        <a:lstStyle/>
        <a:p>
          <a:endParaRPr lang="en-US"/>
        </a:p>
      </dgm:t>
    </dgm:pt>
    <dgm:pt modelId="{E8B19583-5A1A-4207-85ED-417957967F5C}" type="sibTrans" cxnId="{591DED3E-AACE-4949-90E5-AB984F49595E}">
      <dgm:prSet/>
      <dgm:spPr/>
      <dgm:t>
        <a:bodyPr/>
        <a:lstStyle/>
        <a:p>
          <a:endParaRPr lang="en-US"/>
        </a:p>
      </dgm:t>
    </dgm:pt>
    <dgm:pt modelId="{7F52AEEE-863A-4599-A480-0848949E7BB1}">
      <dgm:prSet custT="1"/>
      <dgm:spPr>
        <a:solidFill>
          <a:schemeClr val="accent2"/>
        </a:solidFill>
      </dgm:spPr>
      <dgm:t>
        <a:bodyPr/>
        <a:lstStyle/>
        <a:p>
          <a:r>
            <a:rPr lang="en-NZ" sz="2000" b="1" dirty="0"/>
            <a:t>Heavy bleeding</a:t>
          </a:r>
          <a:endParaRPr lang="en-US" sz="2000" b="1" dirty="0"/>
        </a:p>
      </dgm:t>
    </dgm:pt>
    <dgm:pt modelId="{401099C8-6EE8-412E-9421-D92460A3FB15}" type="parTrans" cxnId="{AB2BC0A2-11F4-48AF-B08E-90C54A29C28D}">
      <dgm:prSet/>
      <dgm:spPr/>
      <dgm:t>
        <a:bodyPr/>
        <a:lstStyle/>
        <a:p>
          <a:endParaRPr lang="en-US"/>
        </a:p>
      </dgm:t>
    </dgm:pt>
    <dgm:pt modelId="{6F889712-9E5F-4B42-860E-F3B1E5DA1D28}" type="sibTrans" cxnId="{AB2BC0A2-11F4-48AF-B08E-90C54A29C28D}">
      <dgm:prSet/>
      <dgm:spPr/>
      <dgm:t>
        <a:bodyPr/>
        <a:lstStyle/>
        <a:p>
          <a:endParaRPr lang="en-US"/>
        </a:p>
      </dgm:t>
    </dgm:pt>
    <dgm:pt modelId="{E772A0F6-A562-463E-9979-0668A82EB709}">
      <dgm:prSet custT="1"/>
      <dgm:spPr/>
      <dgm:t>
        <a:bodyPr/>
        <a:lstStyle/>
        <a:p>
          <a:r>
            <a:rPr lang="en-NZ" sz="2000" b="1" dirty="0"/>
            <a:t>Prolonged periods</a:t>
          </a:r>
          <a:endParaRPr lang="en-US" sz="2000" b="1" dirty="0"/>
        </a:p>
      </dgm:t>
    </dgm:pt>
    <dgm:pt modelId="{2414CA03-015C-477E-B3FB-81D5E8F2F28B}" type="parTrans" cxnId="{04B26E46-0E71-44C9-BD31-14B1FD9EB3C7}">
      <dgm:prSet/>
      <dgm:spPr/>
      <dgm:t>
        <a:bodyPr/>
        <a:lstStyle/>
        <a:p>
          <a:endParaRPr lang="en-US"/>
        </a:p>
      </dgm:t>
    </dgm:pt>
    <dgm:pt modelId="{41F73C3C-496C-4214-92D4-D4F33D7BE04A}" type="sibTrans" cxnId="{04B26E46-0E71-44C9-BD31-14B1FD9EB3C7}">
      <dgm:prSet/>
      <dgm:spPr/>
      <dgm:t>
        <a:bodyPr/>
        <a:lstStyle/>
        <a:p>
          <a:endParaRPr lang="en-US"/>
        </a:p>
      </dgm:t>
    </dgm:pt>
    <dgm:pt modelId="{B6114987-0958-47E3-B337-947967F6EAFD}">
      <dgm:prSet custT="1"/>
      <dgm:spPr/>
      <dgm:t>
        <a:bodyPr/>
        <a:lstStyle/>
        <a:p>
          <a:r>
            <a:rPr lang="en-NZ" sz="2000" b="1" dirty="0"/>
            <a:t>Bleeding after menopause </a:t>
          </a:r>
          <a:r>
            <a:rPr lang="en-NZ" sz="2000" dirty="0"/>
            <a:t>(&gt;12 months without bleeding, PMB)</a:t>
          </a:r>
          <a:endParaRPr lang="en-US" sz="2000" dirty="0"/>
        </a:p>
      </dgm:t>
    </dgm:pt>
    <dgm:pt modelId="{35A57E22-71EF-4AC7-879A-AD9641DDEAD9}" type="parTrans" cxnId="{C1E123BA-1F56-49A1-BA15-67E27225D7CE}">
      <dgm:prSet/>
      <dgm:spPr/>
      <dgm:t>
        <a:bodyPr/>
        <a:lstStyle/>
        <a:p>
          <a:endParaRPr lang="en-US"/>
        </a:p>
      </dgm:t>
    </dgm:pt>
    <dgm:pt modelId="{3AE643BE-3BA6-4931-8797-314B7BFB2980}" type="sibTrans" cxnId="{C1E123BA-1F56-49A1-BA15-67E27225D7CE}">
      <dgm:prSet/>
      <dgm:spPr/>
      <dgm:t>
        <a:bodyPr/>
        <a:lstStyle/>
        <a:p>
          <a:endParaRPr lang="en-US"/>
        </a:p>
      </dgm:t>
    </dgm:pt>
    <dgm:pt modelId="{21417485-E154-46E3-BA83-8BE20F1C6275}">
      <dgm:prSet custT="1"/>
      <dgm:spPr/>
      <dgm:t>
        <a:bodyPr/>
        <a:lstStyle/>
        <a:p>
          <a:r>
            <a:rPr lang="en-NZ" sz="2000" b="1" dirty="0"/>
            <a:t>Vulval, Urinary tract or PR bleeding </a:t>
          </a:r>
          <a:r>
            <a:rPr lang="en-NZ" sz="2000" dirty="0"/>
            <a:t>mistaken for vaginal bleeding</a:t>
          </a:r>
          <a:endParaRPr lang="en-US" sz="2000" dirty="0"/>
        </a:p>
      </dgm:t>
    </dgm:pt>
    <dgm:pt modelId="{3F9D6677-409A-43C8-B240-8419A4285F9A}" type="parTrans" cxnId="{05D5AC8F-AF06-4242-ABA3-73D2557065D1}">
      <dgm:prSet/>
      <dgm:spPr/>
      <dgm:t>
        <a:bodyPr/>
        <a:lstStyle/>
        <a:p>
          <a:endParaRPr lang="en-US"/>
        </a:p>
      </dgm:t>
    </dgm:pt>
    <dgm:pt modelId="{409DF3B0-6587-4527-82C0-DE2E8087BCB1}" type="sibTrans" cxnId="{05D5AC8F-AF06-4242-ABA3-73D2557065D1}">
      <dgm:prSet/>
      <dgm:spPr/>
      <dgm:t>
        <a:bodyPr/>
        <a:lstStyle/>
        <a:p>
          <a:endParaRPr lang="en-US"/>
        </a:p>
      </dgm:t>
    </dgm:pt>
    <dgm:pt modelId="{8D386F7A-CB36-453E-90CF-4AD0745C0766}" type="pres">
      <dgm:prSet presAssocID="{F2E67737-1344-433D-9BA6-05C19D8C6F2A}" presName="diagram" presStyleCnt="0">
        <dgm:presLayoutVars>
          <dgm:dir/>
          <dgm:resizeHandles val="exact"/>
        </dgm:presLayoutVars>
      </dgm:prSet>
      <dgm:spPr/>
    </dgm:pt>
    <dgm:pt modelId="{E2FBD382-3474-4F79-B13A-787127CEC48C}" type="pres">
      <dgm:prSet presAssocID="{8F613D76-E235-493A-84C5-457D232BD0B1}" presName="node" presStyleLbl="node1" presStyleIdx="0" presStyleCnt="8">
        <dgm:presLayoutVars>
          <dgm:bulletEnabled val="1"/>
        </dgm:presLayoutVars>
      </dgm:prSet>
      <dgm:spPr/>
    </dgm:pt>
    <dgm:pt modelId="{A066C496-5A12-4117-A01F-206A2D7FB7C7}" type="pres">
      <dgm:prSet presAssocID="{B016448A-2A72-4D4C-82C3-68D131C58B93}" presName="sibTrans" presStyleCnt="0"/>
      <dgm:spPr/>
    </dgm:pt>
    <dgm:pt modelId="{1EE647BE-7C04-4D53-93B0-976A4B22A2BA}" type="pres">
      <dgm:prSet presAssocID="{C6510B3D-443E-41F9-AFB5-C08B527F7530}" presName="node" presStyleLbl="node1" presStyleIdx="1" presStyleCnt="8">
        <dgm:presLayoutVars>
          <dgm:bulletEnabled val="1"/>
        </dgm:presLayoutVars>
      </dgm:prSet>
      <dgm:spPr/>
    </dgm:pt>
    <dgm:pt modelId="{3C670F0A-9C35-4184-91F8-18CF8AFCFE7E}" type="pres">
      <dgm:prSet presAssocID="{316D3D2E-A692-4AD3-96B6-E01B0377157F}" presName="sibTrans" presStyleCnt="0"/>
      <dgm:spPr/>
    </dgm:pt>
    <dgm:pt modelId="{C92D0BB3-DB9B-4682-91A6-3FBAED9C4770}" type="pres">
      <dgm:prSet presAssocID="{E157332D-F654-412E-9246-A52773BD1F0C}" presName="node" presStyleLbl="node1" presStyleIdx="2" presStyleCnt="8">
        <dgm:presLayoutVars>
          <dgm:bulletEnabled val="1"/>
        </dgm:presLayoutVars>
      </dgm:prSet>
      <dgm:spPr/>
    </dgm:pt>
    <dgm:pt modelId="{9239DB49-FC51-41CF-A69E-65FD0DDFD98E}" type="pres">
      <dgm:prSet presAssocID="{9B432B54-8F95-4AFD-9DD0-2D0327AEC3C3}" presName="sibTrans" presStyleCnt="0"/>
      <dgm:spPr/>
    </dgm:pt>
    <dgm:pt modelId="{D690C349-3826-4E5A-8398-A7B2D0EDA6E1}" type="pres">
      <dgm:prSet presAssocID="{BA8BEB4F-919F-4060-84AD-CF0D534F1372}" presName="node" presStyleLbl="node1" presStyleIdx="3" presStyleCnt="8">
        <dgm:presLayoutVars>
          <dgm:bulletEnabled val="1"/>
        </dgm:presLayoutVars>
      </dgm:prSet>
      <dgm:spPr/>
    </dgm:pt>
    <dgm:pt modelId="{A9C2C0FF-8CF6-4ACF-9457-40D7DCCD11A6}" type="pres">
      <dgm:prSet presAssocID="{E8B19583-5A1A-4207-85ED-417957967F5C}" presName="sibTrans" presStyleCnt="0"/>
      <dgm:spPr/>
    </dgm:pt>
    <dgm:pt modelId="{AE52C5BE-A4E0-4EB7-80A8-05D253F3EF3A}" type="pres">
      <dgm:prSet presAssocID="{7F52AEEE-863A-4599-A480-0848949E7BB1}" presName="node" presStyleLbl="node1" presStyleIdx="4" presStyleCnt="8">
        <dgm:presLayoutVars>
          <dgm:bulletEnabled val="1"/>
        </dgm:presLayoutVars>
      </dgm:prSet>
      <dgm:spPr/>
    </dgm:pt>
    <dgm:pt modelId="{68B0253F-900F-4155-BA5C-30AF66702F68}" type="pres">
      <dgm:prSet presAssocID="{6F889712-9E5F-4B42-860E-F3B1E5DA1D28}" presName="sibTrans" presStyleCnt="0"/>
      <dgm:spPr/>
    </dgm:pt>
    <dgm:pt modelId="{674CCF3D-D756-47F4-89E2-5A20E90909F2}" type="pres">
      <dgm:prSet presAssocID="{E772A0F6-A562-463E-9979-0668A82EB709}" presName="node" presStyleLbl="node1" presStyleIdx="5" presStyleCnt="8">
        <dgm:presLayoutVars>
          <dgm:bulletEnabled val="1"/>
        </dgm:presLayoutVars>
      </dgm:prSet>
      <dgm:spPr/>
    </dgm:pt>
    <dgm:pt modelId="{11BACE23-B50D-46C3-AEEA-30CAC7FF1F89}" type="pres">
      <dgm:prSet presAssocID="{41F73C3C-496C-4214-92D4-D4F33D7BE04A}" presName="sibTrans" presStyleCnt="0"/>
      <dgm:spPr/>
    </dgm:pt>
    <dgm:pt modelId="{992A036B-F346-4385-953B-9468277BE52E}" type="pres">
      <dgm:prSet presAssocID="{B6114987-0958-47E3-B337-947967F6EAFD}" presName="node" presStyleLbl="node1" presStyleIdx="6" presStyleCnt="8">
        <dgm:presLayoutVars>
          <dgm:bulletEnabled val="1"/>
        </dgm:presLayoutVars>
      </dgm:prSet>
      <dgm:spPr/>
    </dgm:pt>
    <dgm:pt modelId="{B6FB2F5B-49E5-4D3B-815A-B6675D8DA061}" type="pres">
      <dgm:prSet presAssocID="{3AE643BE-3BA6-4931-8797-314B7BFB2980}" presName="sibTrans" presStyleCnt="0"/>
      <dgm:spPr/>
    </dgm:pt>
    <dgm:pt modelId="{54CA99E8-E794-4F04-A505-5819AAC9089A}" type="pres">
      <dgm:prSet presAssocID="{21417485-E154-46E3-BA83-8BE20F1C6275}" presName="node" presStyleLbl="node1" presStyleIdx="7" presStyleCnt="8">
        <dgm:presLayoutVars>
          <dgm:bulletEnabled val="1"/>
        </dgm:presLayoutVars>
      </dgm:prSet>
      <dgm:spPr/>
    </dgm:pt>
  </dgm:ptLst>
  <dgm:cxnLst>
    <dgm:cxn modelId="{E5FDCA0F-7D73-46A2-8B91-B35B0CF30C2D}" type="presOf" srcId="{F2E67737-1344-433D-9BA6-05C19D8C6F2A}" destId="{8D386F7A-CB36-453E-90CF-4AD0745C0766}" srcOrd="0" destOrd="0" presId="urn:microsoft.com/office/officeart/2005/8/layout/default"/>
    <dgm:cxn modelId="{6BE41A15-1918-4ADF-B591-D0A741E6AC37}" srcId="{F2E67737-1344-433D-9BA6-05C19D8C6F2A}" destId="{8F613D76-E235-493A-84C5-457D232BD0B1}" srcOrd="0" destOrd="0" parTransId="{447BCB06-EC9F-46B2-A014-0B025F0D0964}" sibTransId="{B016448A-2A72-4D4C-82C3-68D131C58B93}"/>
    <dgm:cxn modelId="{95BEBF37-735D-4068-978A-2FBC54E68930}" type="presOf" srcId="{BA8BEB4F-919F-4060-84AD-CF0D534F1372}" destId="{D690C349-3826-4E5A-8398-A7B2D0EDA6E1}" srcOrd="0" destOrd="0" presId="urn:microsoft.com/office/officeart/2005/8/layout/default"/>
    <dgm:cxn modelId="{591DED3E-AACE-4949-90E5-AB984F49595E}" srcId="{F2E67737-1344-433D-9BA6-05C19D8C6F2A}" destId="{BA8BEB4F-919F-4060-84AD-CF0D534F1372}" srcOrd="3" destOrd="0" parTransId="{6F41CA3D-E595-4CCE-983B-000162B60D28}" sibTransId="{E8B19583-5A1A-4207-85ED-417957967F5C}"/>
    <dgm:cxn modelId="{A650AA5B-5550-4B6F-BB15-EDF709CDBF37}" srcId="{F2E67737-1344-433D-9BA6-05C19D8C6F2A}" destId="{E157332D-F654-412E-9246-A52773BD1F0C}" srcOrd="2" destOrd="0" parTransId="{3E8671C1-E9BA-4ABF-9AAD-5EEDD51E5486}" sibTransId="{9B432B54-8F95-4AFD-9DD0-2D0327AEC3C3}"/>
    <dgm:cxn modelId="{1816BE5F-4122-4DDC-B7C5-CC2125CDFDDF}" srcId="{F2E67737-1344-433D-9BA6-05C19D8C6F2A}" destId="{C6510B3D-443E-41F9-AFB5-C08B527F7530}" srcOrd="1" destOrd="0" parTransId="{42230465-4165-43FC-A23D-E08EAB259585}" sibTransId="{316D3D2E-A692-4AD3-96B6-E01B0377157F}"/>
    <dgm:cxn modelId="{CFFE9442-EADC-4E30-9B9E-A5FD476E9AB9}" type="presOf" srcId="{8F613D76-E235-493A-84C5-457D232BD0B1}" destId="{E2FBD382-3474-4F79-B13A-787127CEC48C}" srcOrd="0" destOrd="0" presId="urn:microsoft.com/office/officeart/2005/8/layout/default"/>
    <dgm:cxn modelId="{04B26E46-0E71-44C9-BD31-14B1FD9EB3C7}" srcId="{F2E67737-1344-433D-9BA6-05C19D8C6F2A}" destId="{E772A0F6-A562-463E-9979-0668A82EB709}" srcOrd="5" destOrd="0" parTransId="{2414CA03-015C-477E-B3FB-81D5E8F2F28B}" sibTransId="{41F73C3C-496C-4214-92D4-D4F33D7BE04A}"/>
    <dgm:cxn modelId="{78200774-ACA7-43FC-B467-7DF72337F6E5}" type="presOf" srcId="{E772A0F6-A562-463E-9979-0668A82EB709}" destId="{674CCF3D-D756-47F4-89E2-5A20E90909F2}" srcOrd="0" destOrd="0" presId="urn:microsoft.com/office/officeart/2005/8/layout/default"/>
    <dgm:cxn modelId="{C52FA674-3BF6-45BC-9E69-178F927F2044}" type="presOf" srcId="{7F52AEEE-863A-4599-A480-0848949E7BB1}" destId="{AE52C5BE-A4E0-4EB7-80A8-05D253F3EF3A}" srcOrd="0" destOrd="0" presId="urn:microsoft.com/office/officeart/2005/8/layout/default"/>
    <dgm:cxn modelId="{61052377-3EEB-457D-A46C-75901BB6C81B}" type="presOf" srcId="{21417485-E154-46E3-BA83-8BE20F1C6275}" destId="{54CA99E8-E794-4F04-A505-5819AAC9089A}" srcOrd="0" destOrd="0" presId="urn:microsoft.com/office/officeart/2005/8/layout/default"/>
    <dgm:cxn modelId="{05D5AC8F-AF06-4242-ABA3-73D2557065D1}" srcId="{F2E67737-1344-433D-9BA6-05C19D8C6F2A}" destId="{21417485-E154-46E3-BA83-8BE20F1C6275}" srcOrd="7" destOrd="0" parTransId="{3F9D6677-409A-43C8-B240-8419A4285F9A}" sibTransId="{409DF3B0-6587-4527-82C0-DE2E8087BCB1}"/>
    <dgm:cxn modelId="{AB2BC0A2-11F4-48AF-B08E-90C54A29C28D}" srcId="{F2E67737-1344-433D-9BA6-05C19D8C6F2A}" destId="{7F52AEEE-863A-4599-A480-0848949E7BB1}" srcOrd="4" destOrd="0" parTransId="{401099C8-6EE8-412E-9421-D92460A3FB15}" sibTransId="{6F889712-9E5F-4B42-860E-F3B1E5DA1D28}"/>
    <dgm:cxn modelId="{8BA0F3B6-1823-4100-8091-E03A4CEFBE34}" type="presOf" srcId="{B6114987-0958-47E3-B337-947967F6EAFD}" destId="{992A036B-F346-4385-953B-9468277BE52E}" srcOrd="0" destOrd="0" presId="urn:microsoft.com/office/officeart/2005/8/layout/default"/>
    <dgm:cxn modelId="{0660F9B9-8927-4929-9CFA-84E68A1C0425}" type="presOf" srcId="{E157332D-F654-412E-9246-A52773BD1F0C}" destId="{C92D0BB3-DB9B-4682-91A6-3FBAED9C4770}" srcOrd="0" destOrd="0" presId="urn:microsoft.com/office/officeart/2005/8/layout/default"/>
    <dgm:cxn modelId="{C1E123BA-1F56-49A1-BA15-67E27225D7CE}" srcId="{F2E67737-1344-433D-9BA6-05C19D8C6F2A}" destId="{B6114987-0958-47E3-B337-947967F6EAFD}" srcOrd="6" destOrd="0" parTransId="{35A57E22-71EF-4AC7-879A-AD9641DDEAD9}" sibTransId="{3AE643BE-3BA6-4931-8797-314B7BFB2980}"/>
    <dgm:cxn modelId="{6462D2EE-E544-4593-9EB7-51FC5FAD17F0}" type="presOf" srcId="{C6510B3D-443E-41F9-AFB5-C08B527F7530}" destId="{1EE647BE-7C04-4D53-93B0-976A4B22A2BA}" srcOrd="0" destOrd="0" presId="urn:microsoft.com/office/officeart/2005/8/layout/default"/>
    <dgm:cxn modelId="{711D46E1-3448-4C27-BE24-7227E4A833A4}" type="presParOf" srcId="{8D386F7A-CB36-453E-90CF-4AD0745C0766}" destId="{E2FBD382-3474-4F79-B13A-787127CEC48C}" srcOrd="0" destOrd="0" presId="urn:microsoft.com/office/officeart/2005/8/layout/default"/>
    <dgm:cxn modelId="{55BD456C-230A-4BE8-8960-1555336CCF82}" type="presParOf" srcId="{8D386F7A-CB36-453E-90CF-4AD0745C0766}" destId="{A066C496-5A12-4117-A01F-206A2D7FB7C7}" srcOrd="1" destOrd="0" presId="urn:microsoft.com/office/officeart/2005/8/layout/default"/>
    <dgm:cxn modelId="{70E6DAC1-C801-4227-8542-B2DBD7DD305B}" type="presParOf" srcId="{8D386F7A-CB36-453E-90CF-4AD0745C0766}" destId="{1EE647BE-7C04-4D53-93B0-976A4B22A2BA}" srcOrd="2" destOrd="0" presId="urn:microsoft.com/office/officeart/2005/8/layout/default"/>
    <dgm:cxn modelId="{D86EC5B9-FAAC-402E-99F9-308AEC04A4EA}" type="presParOf" srcId="{8D386F7A-CB36-453E-90CF-4AD0745C0766}" destId="{3C670F0A-9C35-4184-91F8-18CF8AFCFE7E}" srcOrd="3" destOrd="0" presId="urn:microsoft.com/office/officeart/2005/8/layout/default"/>
    <dgm:cxn modelId="{2CB34ED1-378E-4995-A1B3-AFF5935FE88A}" type="presParOf" srcId="{8D386F7A-CB36-453E-90CF-4AD0745C0766}" destId="{C92D0BB3-DB9B-4682-91A6-3FBAED9C4770}" srcOrd="4" destOrd="0" presId="urn:microsoft.com/office/officeart/2005/8/layout/default"/>
    <dgm:cxn modelId="{85C689EA-D3B1-4DF0-B564-36E87F713591}" type="presParOf" srcId="{8D386F7A-CB36-453E-90CF-4AD0745C0766}" destId="{9239DB49-FC51-41CF-A69E-65FD0DDFD98E}" srcOrd="5" destOrd="0" presId="urn:microsoft.com/office/officeart/2005/8/layout/default"/>
    <dgm:cxn modelId="{7DF18FD3-F53D-442A-8CCB-38F047F09388}" type="presParOf" srcId="{8D386F7A-CB36-453E-90CF-4AD0745C0766}" destId="{D690C349-3826-4E5A-8398-A7B2D0EDA6E1}" srcOrd="6" destOrd="0" presId="urn:microsoft.com/office/officeart/2005/8/layout/default"/>
    <dgm:cxn modelId="{0A152136-AD6D-4C03-A769-5603F91E6BC0}" type="presParOf" srcId="{8D386F7A-CB36-453E-90CF-4AD0745C0766}" destId="{A9C2C0FF-8CF6-4ACF-9457-40D7DCCD11A6}" srcOrd="7" destOrd="0" presId="urn:microsoft.com/office/officeart/2005/8/layout/default"/>
    <dgm:cxn modelId="{3E16E007-D0BA-490F-B47F-BA8B12318560}" type="presParOf" srcId="{8D386F7A-CB36-453E-90CF-4AD0745C0766}" destId="{AE52C5BE-A4E0-4EB7-80A8-05D253F3EF3A}" srcOrd="8" destOrd="0" presId="urn:microsoft.com/office/officeart/2005/8/layout/default"/>
    <dgm:cxn modelId="{0E5FA0E7-79E9-4572-9371-AEF320A02DAA}" type="presParOf" srcId="{8D386F7A-CB36-453E-90CF-4AD0745C0766}" destId="{68B0253F-900F-4155-BA5C-30AF66702F68}" srcOrd="9" destOrd="0" presId="urn:microsoft.com/office/officeart/2005/8/layout/default"/>
    <dgm:cxn modelId="{CC47362E-E63F-4C49-818A-69B9078CE8A3}" type="presParOf" srcId="{8D386F7A-CB36-453E-90CF-4AD0745C0766}" destId="{674CCF3D-D756-47F4-89E2-5A20E90909F2}" srcOrd="10" destOrd="0" presId="urn:microsoft.com/office/officeart/2005/8/layout/default"/>
    <dgm:cxn modelId="{197854BE-F72E-4376-9541-45FA88AC2490}" type="presParOf" srcId="{8D386F7A-CB36-453E-90CF-4AD0745C0766}" destId="{11BACE23-B50D-46C3-AEEA-30CAC7FF1F89}" srcOrd="11" destOrd="0" presId="urn:microsoft.com/office/officeart/2005/8/layout/default"/>
    <dgm:cxn modelId="{1E2D04AD-ACA3-49AC-87A5-CCB580D56C65}" type="presParOf" srcId="{8D386F7A-CB36-453E-90CF-4AD0745C0766}" destId="{992A036B-F346-4385-953B-9468277BE52E}" srcOrd="12" destOrd="0" presId="urn:microsoft.com/office/officeart/2005/8/layout/default"/>
    <dgm:cxn modelId="{5F9C59E2-F928-4602-B4C4-EF21C3EE5CE0}" type="presParOf" srcId="{8D386F7A-CB36-453E-90CF-4AD0745C0766}" destId="{B6FB2F5B-49E5-4D3B-815A-B6675D8DA061}" srcOrd="13" destOrd="0" presId="urn:microsoft.com/office/officeart/2005/8/layout/default"/>
    <dgm:cxn modelId="{C218ED0D-CAF5-4217-9E07-B78C0F284977}" type="presParOf" srcId="{8D386F7A-CB36-453E-90CF-4AD0745C0766}" destId="{54CA99E8-E794-4F04-A505-5819AAC9089A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EFD6730-0CD7-4FB4-8BD8-43E7405C1133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21ECC124-8A22-49B3-819C-38D382F5AE2A}">
      <dgm:prSet/>
      <dgm:spPr/>
      <dgm:t>
        <a:bodyPr/>
        <a:lstStyle/>
        <a:p>
          <a:r>
            <a:rPr lang="en-NZ" dirty="0"/>
            <a:t>Pattern of bleeding/IMB/PCB, is this new?, impact on life</a:t>
          </a:r>
          <a:endParaRPr lang="en-US" dirty="0"/>
        </a:p>
      </dgm:t>
    </dgm:pt>
    <dgm:pt modelId="{9D050605-61D2-4532-B5D4-6015A380CA85}" type="parTrans" cxnId="{A304BC3A-0D12-4D1C-B4FA-C1CC5343754C}">
      <dgm:prSet/>
      <dgm:spPr/>
      <dgm:t>
        <a:bodyPr/>
        <a:lstStyle/>
        <a:p>
          <a:endParaRPr lang="en-US"/>
        </a:p>
      </dgm:t>
    </dgm:pt>
    <dgm:pt modelId="{B7DEBF64-456A-445E-A5AC-A3FDC6AA5A33}" type="sibTrans" cxnId="{A304BC3A-0D12-4D1C-B4FA-C1CC5343754C}">
      <dgm:prSet/>
      <dgm:spPr/>
      <dgm:t>
        <a:bodyPr/>
        <a:lstStyle/>
        <a:p>
          <a:endParaRPr lang="en-US"/>
        </a:p>
      </dgm:t>
    </dgm:pt>
    <dgm:pt modelId="{E31F275C-9EE5-464A-AED9-8F85A422890F}">
      <dgm:prSet/>
      <dgm:spPr/>
      <dgm:t>
        <a:bodyPr/>
        <a:lstStyle/>
        <a:p>
          <a:r>
            <a:rPr lang="en-NZ"/>
            <a:t>Clarify flow e.g. how frequently change products, double protection, clots, flooding</a:t>
          </a:r>
          <a:endParaRPr lang="en-US"/>
        </a:p>
      </dgm:t>
    </dgm:pt>
    <dgm:pt modelId="{EC2AA17F-4B91-425C-803A-E01D1B53CE48}" type="parTrans" cxnId="{E10D8369-7431-4FB7-9AB0-0314831EC413}">
      <dgm:prSet/>
      <dgm:spPr/>
      <dgm:t>
        <a:bodyPr/>
        <a:lstStyle/>
        <a:p>
          <a:endParaRPr lang="en-US"/>
        </a:p>
      </dgm:t>
    </dgm:pt>
    <dgm:pt modelId="{72573DF4-5DF4-480D-B59B-B869E023026A}" type="sibTrans" cxnId="{E10D8369-7431-4FB7-9AB0-0314831EC413}">
      <dgm:prSet/>
      <dgm:spPr/>
      <dgm:t>
        <a:bodyPr/>
        <a:lstStyle/>
        <a:p>
          <a:endParaRPr lang="en-US"/>
        </a:p>
      </dgm:t>
    </dgm:pt>
    <dgm:pt modelId="{A5E5E1BC-8732-41D6-80B3-E83A176F1122}">
      <dgm:prSet/>
      <dgm:spPr/>
      <dgm:t>
        <a:bodyPr/>
        <a:lstStyle/>
        <a:p>
          <a:r>
            <a:rPr lang="en-NZ"/>
            <a:t>Pregnancies, fertility wishes, contraception</a:t>
          </a:r>
          <a:endParaRPr lang="en-US"/>
        </a:p>
      </dgm:t>
    </dgm:pt>
    <dgm:pt modelId="{CE2AB20B-CA9B-4D3A-A750-20517008ADD8}" type="parTrans" cxnId="{F87ADC80-578F-4C1E-A5F0-5B32983EB304}">
      <dgm:prSet/>
      <dgm:spPr/>
      <dgm:t>
        <a:bodyPr/>
        <a:lstStyle/>
        <a:p>
          <a:endParaRPr lang="en-US"/>
        </a:p>
      </dgm:t>
    </dgm:pt>
    <dgm:pt modelId="{E038786C-30AA-4CDB-B3A9-D888D279EAB8}" type="sibTrans" cxnId="{F87ADC80-578F-4C1E-A5F0-5B32983EB304}">
      <dgm:prSet/>
      <dgm:spPr/>
      <dgm:t>
        <a:bodyPr/>
        <a:lstStyle/>
        <a:p>
          <a:endParaRPr lang="en-US"/>
        </a:p>
      </dgm:t>
    </dgm:pt>
    <dgm:pt modelId="{6DB0EBC9-B00B-44F6-8581-61E2F474F192}">
      <dgm:prSet/>
      <dgm:spPr/>
      <dgm:t>
        <a:bodyPr/>
        <a:lstStyle/>
        <a:p>
          <a:r>
            <a:rPr lang="en-NZ" dirty="0"/>
            <a:t>STIs, cervical screening </a:t>
          </a:r>
          <a:endParaRPr lang="en-US" dirty="0"/>
        </a:p>
      </dgm:t>
    </dgm:pt>
    <dgm:pt modelId="{D8F5DA31-E468-4F31-8CFB-1DA8D8341153}" type="parTrans" cxnId="{F0C30C15-38FE-4724-A3E6-E4C798D05F03}">
      <dgm:prSet/>
      <dgm:spPr/>
      <dgm:t>
        <a:bodyPr/>
        <a:lstStyle/>
        <a:p>
          <a:endParaRPr lang="en-US"/>
        </a:p>
      </dgm:t>
    </dgm:pt>
    <dgm:pt modelId="{FEDC33FE-497D-4CE4-9EEB-CABDC0E99EC5}" type="sibTrans" cxnId="{F0C30C15-38FE-4724-A3E6-E4C798D05F03}">
      <dgm:prSet/>
      <dgm:spPr/>
      <dgm:t>
        <a:bodyPr/>
        <a:lstStyle/>
        <a:p>
          <a:endParaRPr lang="en-US"/>
        </a:p>
      </dgm:t>
    </dgm:pt>
    <dgm:pt modelId="{1FD9C41C-2ADD-4121-903E-049828B588E9}">
      <dgm:prSet/>
      <dgm:spPr/>
      <dgm:t>
        <a:bodyPr/>
        <a:lstStyle/>
        <a:p>
          <a:r>
            <a:rPr lang="en-NZ"/>
            <a:t>Associated symptoms e.g. bruising/bleeding, anaemia, pain, bowels/bladder</a:t>
          </a:r>
          <a:endParaRPr lang="en-US"/>
        </a:p>
      </dgm:t>
    </dgm:pt>
    <dgm:pt modelId="{4B65CF4B-5320-40D3-B3AE-BC61C5A89A95}" type="parTrans" cxnId="{96B5A52C-7AA5-47C6-9BAF-C2CB218D4AD6}">
      <dgm:prSet/>
      <dgm:spPr/>
      <dgm:t>
        <a:bodyPr/>
        <a:lstStyle/>
        <a:p>
          <a:endParaRPr lang="en-US"/>
        </a:p>
      </dgm:t>
    </dgm:pt>
    <dgm:pt modelId="{00697FC6-D96C-4100-9B46-E75277043451}" type="sibTrans" cxnId="{96B5A52C-7AA5-47C6-9BAF-C2CB218D4AD6}">
      <dgm:prSet/>
      <dgm:spPr/>
      <dgm:t>
        <a:bodyPr/>
        <a:lstStyle/>
        <a:p>
          <a:endParaRPr lang="en-US"/>
        </a:p>
      </dgm:t>
    </dgm:pt>
    <dgm:pt modelId="{A606F8CF-A9EC-40FE-8897-F574090E0D63}">
      <dgm:prSet/>
      <dgm:spPr/>
      <dgm:t>
        <a:bodyPr/>
        <a:lstStyle/>
        <a:p>
          <a:r>
            <a:rPr lang="en-NZ" dirty="0"/>
            <a:t>PMH, medications </a:t>
          </a:r>
          <a:endParaRPr lang="en-US" dirty="0"/>
        </a:p>
      </dgm:t>
    </dgm:pt>
    <dgm:pt modelId="{EB8685E1-0FA2-413C-A7BA-E345E8B4CD85}" type="parTrans" cxnId="{9B3B30CB-C822-449F-B15A-4FEC4B50CD27}">
      <dgm:prSet/>
      <dgm:spPr/>
      <dgm:t>
        <a:bodyPr/>
        <a:lstStyle/>
        <a:p>
          <a:endParaRPr lang="en-US"/>
        </a:p>
      </dgm:t>
    </dgm:pt>
    <dgm:pt modelId="{BB1926DD-DAFE-4BA0-8E10-C3CA78B523E3}" type="sibTrans" cxnId="{9B3B30CB-C822-449F-B15A-4FEC4B50CD27}">
      <dgm:prSet/>
      <dgm:spPr/>
      <dgm:t>
        <a:bodyPr/>
        <a:lstStyle/>
        <a:p>
          <a:endParaRPr lang="en-US"/>
        </a:p>
      </dgm:t>
    </dgm:pt>
    <dgm:pt modelId="{F5106D94-920D-4373-A59C-2B46124C48AE}">
      <dgm:prSet/>
      <dgm:spPr/>
      <dgm:t>
        <a:bodyPr/>
        <a:lstStyle/>
        <a:p>
          <a:r>
            <a:rPr lang="en-NZ"/>
            <a:t>Family history</a:t>
          </a:r>
          <a:endParaRPr lang="en-US"/>
        </a:p>
      </dgm:t>
    </dgm:pt>
    <dgm:pt modelId="{B72A2C9C-7CBE-41EF-A50C-4B006D291DF4}" type="parTrans" cxnId="{C1F38187-F373-42AA-8FC2-53AAD02CDD19}">
      <dgm:prSet/>
      <dgm:spPr/>
      <dgm:t>
        <a:bodyPr/>
        <a:lstStyle/>
        <a:p>
          <a:endParaRPr lang="en-US"/>
        </a:p>
      </dgm:t>
    </dgm:pt>
    <dgm:pt modelId="{90CC113C-0151-48FC-9E61-D90102223F44}" type="sibTrans" cxnId="{C1F38187-F373-42AA-8FC2-53AAD02CDD19}">
      <dgm:prSet/>
      <dgm:spPr/>
      <dgm:t>
        <a:bodyPr/>
        <a:lstStyle/>
        <a:p>
          <a:endParaRPr lang="en-US"/>
        </a:p>
      </dgm:t>
    </dgm:pt>
    <dgm:pt modelId="{455739D2-43DB-4BBA-ABAF-1D2A60551421}" type="pres">
      <dgm:prSet presAssocID="{3EFD6730-0CD7-4FB4-8BD8-43E7405C1133}" presName="linear" presStyleCnt="0">
        <dgm:presLayoutVars>
          <dgm:animLvl val="lvl"/>
          <dgm:resizeHandles val="exact"/>
        </dgm:presLayoutVars>
      </dgm:prSet>
      <dgm:spPr/>
    </dgm:pt>
    <dgm:pt modelId="{8B43EE0B-DB30-482E-BC98-86BF2C0861C8}" type="pres">
      <dgm:prSet presAssocID="{21ECC124-8A22-49B3-819C-38D382F5AE2A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9CDCBCA7-3120-499B-A01A-36093E33A407}" type="pres">
      <dgm:prSet presAssocID="{B7DEBF64-456A-445E-A5AC-A3FDC6AA5A33}" presName="spacer" presStyleCnt="0"/>
      <dgm:spPr/>
    </dgm:pt>
    <dgm:pt modelId="{C57FA250-F92D-457F-9259-E39F9BD46A45}" type="pres">
      <dgm:prSet presAssocID="{E31F275C-9EE5-464A-AED9-8F85A422890F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30698CE7-DFFF-4608-B54E-7C8025E3AA77}" type="pres">
      <dgm:prSet presAssocID="{72573DF4-5DF4-480D-B59B-B869E023026A}" presName="spacer" presStyleCnt="0"/>
      <dgm:spPr/>
    </dgm:pt>
    <dgm:pt modelId="{BF2008D8-7E8E-4B90-B38B-A7EC603CF7C2}" type="pres">
      <dgm:prSet presAssocID="{A5E5E1BC-8732-41D6-80B3-E83A176F1122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163C89F6-581B-4DFD-963A-87614EC028DD}" type="pres">
      <dgm:prSet presAssocID="{E038786C-30AA-4CDB-B3A9-D888D279EAB8}" presName="spacer" presStyleCnt="0"/>
      <dgm:spPr/>
    </dgm:pt>
    <dgm:pt modelId="{9455C295-0134-4392-ABB1-5760344005F8}" type="pres">
      <dgm:prSet presAssocID="{6DB0EBC9-B00B-44F6-8581-61E2F474F192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BCABB50E-1FCC-42D2-AF78-F65AB5538EB6}" type="pres">
      <dgm:prSet presAssocID="{FEDC33FE-497D-4CE4-9EEB-CABDC0E99EC5}" presName="spacer" presStyleCnt="0"/>
      <dgm:spPr/>
    </dgm:pt>
    <dgm:pt modelId="{0FEAA5AA-7D52-4CF3-8FE5-3EE239EC1243}" type="pres">
      <dgm:prSet presAssocID="{1FD9C41C-2ADD-4121-903E-049828B588E9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F93CFE99-D1EF-432C-97B4-76062BD42DDC}" type="pres">
      <dgm:prSet presAssocID="{00697FC6-D96C-4100-9B46-E75277043451}" presName="spacer" presStyleCnt="0"/>
      <dgm:spPr/>
    </dgm:pt>
    <dgm:pt modelId="{6699EAC4-18C1-4F35-8B46-A967032F7A77}" type="pres">
      <dgm:prSet presAssocID="{A606F8CF-A9EC-40FE-8897-F574090E0D63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0D9E2A5B-03B8-473B-9B37-A35BA73795C5}" type="pres">
      <dgm:prSet presAssocID="{BB1926DD-DAFE-4BA0-8E10-C3CA78B523E3}" presName="spacer" presStyleCnt="0"/>
      <dgm:spPr/>
    </dgm:pt>
    <dgm:pt modelId="{26299A34-338D-4380-B2D7-E427EC6E0210}" type="pres">
      <dgm:prSet presAssocID="{F5106D94-920D-4373-A59C-2B46124C48AE}" presName="parentText" presStyleLbl="node1" presStyleIdx="6" presStyleCnt="7">
        <dgm:presLayoutVars>
          <dgm:chMax val="0"/>
          <dgm:bulletEnabled val="1"/>
        </dgm:presLayoutVars>
      </dgm:prSet>
      <dgm:spPr/>
    </dgm:pt>
  </dgm:ptLst>
  <dgm:cxnLst>
    <dgm:cxn modelId="{180C6912-DC14-45FB-978A-C6C573F8C923}" type="presOf" srcId="{F5106D94-920D-4373-A59C-2B46124C48AE}" destId="{26299A34-338D-4380-B2D7-E427EC6E0210}" srcOrd="0" destOrd="0" presId="urn:microsoft.com/office/officeart/2005/8/layout/vList2"/>
    <dgm:cxn modelId="{F0C30C15-38FE-4724-A3E6-E4C798D05F03}" srcId="{3EFD6730-0CD7-4FB4-8BD8-43E7405C1133}" destId="{6DB0EBC9-B00B-44F6-8581-61E2F474F192}" srcOrd="3" destOrd="0" parTransId="{D8F5DA31-E468-4F31-8CFB-1DA8D8341153}" sibTransId="{FEDC33FE-497D-4CE4-9EEB-CABDC0E99EC5}"/>
    <dgm:cxn modelId="{96B5A52C-7AA5-47C6-9BAF-C2CB218D4AD6}" srcId="{3EFD6730-0CD7-4FB4-8BD8-43E7405C1133}" destId="{1FD9C41C-2ADD-4121-903E-049828B588E9}" srcOrd="4" destOrd="0" parTransId="{4B65CF4B-5320-40D3-B3AE-BC61C5A89A95}" sibTransId="{00697FC6-D96C-4100-9B46-E75277043451}"/>
    <dgm:cxn modelId="{08CC7931-DA96-4563-B64E-E578BB3952FD}" type="presOf" srcId="{3EFD6730-0CD7-4FB4-8BD8-43E7405C1133}" destId="{455739D2-43DB-4BBA-ABAF-1D2A60551421}" srcOrd="0" destOrd="0" presId="urn:microsoft.com/office/officeart/2005/8/layout/vList2"/>
    <dgm:cxn modelId="{A304BC3A-0D12-4D1C-B4FA-C1CC5343754C}" srcId="{3EFD6730-0CD7-4FB4-8BD8-43E7405C1133}" destId="{21ECC124-8A22-49B3-819C-38D382F5AE2A}" srcOrd="0" destOrd="0" parTransId="{9D050605-61D2-4532-B5D4-6015A380CA85}" sibTransId="{B7DEBF64-456A-445E-A5AC-A3FDC6AA5A33}"/>
    <dgm:cxn modelId="{E10D8369-7431-4FB7-9AB0-0314831EC413}" srcId="{3EFD6730-0CD7-4FB4-8BD8-43E7405C1133}" destId="{E31F275C-9EE5-464A-AED9-8F85A422890F}" srcOrd="1" destOrd="0" parTransId="{EC2AA17F-4B91-425C-803A-E01D1B53CE48}" sibTransId="{72573DF4-5DF4-480D-B59B-B869E023026A}"/>
    <dgm:cxn modelId="{DE21954B-93EA-4D8C-B158-6A4F792B5FEF}" type="presOf" srcId="{A606F8CF-A9EC-40FE-8897-F574090E0D63}" destId="{6699EAC4-18C1-4F35-8B46-A967032F7A77}" srcOrd="0" destOrd="0" presId="urn:microsoft.com/office/officeart/2005/8/layout/vList2"/>
    <dgm:cxn modelId="{F87ADC80-578F-4C1E-A5F0-5B32983EB304}" srcId="{3EFD6730-0CD7-4FB4-8BD8-43E7405C1133}" destId="{A5E5E1BC-8732-41D6-80B3-E83A176F1122}" srcOrd="2" destOrd="0" parTransId="{CE2AB20B-CA9B-4D3A-A750-20517008ADD8}" sibTransId="{E038786C-30AA-4CDB-B3A9-D888D279EAB8}"/>
    <dgm:cxn modelId="{C1F38187-F373-42AA-8FC2-53AAD02CDD19}" srcId="{3EFD6730-0CD7-4FB4-8BD8-43E7405C1133}" destId="{F5106D94-920D-4373-A59C-2B46124C48AE}" srcOrd="6" destOrd="0" parTransId="{B72A2C9C-7CBE-41EF-A50C-4B006D291DF4}" sibTransId="{90CC113C-0151-48FC-9E61-D90102223F44}"/>
    <dgm:cxn modelId="{DBD24097-CF37-4ADC-AF76-058BC67E6252}" type="presOf" srcId="{21ECC124-8A22-49B3-819C-38D382F5AE2A}" destId="{8B43EE0B-DB30-482E-BC98-86BF2C0861C8}" srcOrd="0" destOrd="0" presId="urn:microsoft.com/office/officeart/2005/8/layout/vList2"/>
    <dgm:cxn modelId="{B2365F9C-C1C1-4B64-9E46-1D0A191C41A7}" type="presOf" srcId="{1FD9C41C-2ADD-4121-903E-049828B588E9}" destId="{0FEAA5AA-7D52-4CF3-8FE5-3EE239EC1243}" srcOrd="0" destOrd="0" presId="urn:microsoft.com/office/officeart/2005/8/layout/vList2"/>
    <dgm:cxn modelId="{E2EE32C9-CD29-46C1-B12C-85FCC0469261}" type="presOf" srcId="{6DB0EBC9-B00B-44F6-8581-61E2F474F192}" destId="{9455C295-0134-4392-ABB1-5760344005F8}" srcOrd="0" destOrd="0" presId="urn:microsoft.com/office/officeart/2005/8/layout/vList2"/>
    <dgm:cxn modelId="{9B3B30CB-C822-449F-B15A-4FEC4B50CD27}" srcId="{3EFD6730-0CD7-4FB4-8BD8-43E7405C1133}" destId="{A606F8CF-A9EC-40FE-8897-F574090E0D63}" srcOrd="5" destOrd="0" parTransId="{EB8685E1-0FA2-413C-A7BA-E345E8B4CD85}" sibTransId="{BB1926DD-DAFE-4BA0-8E10-C3CA78B523E3}"/>
    <dgm:cxn modelId="{002218CC-9A22-449D-A3FE-CB9F5AC1AC81}" type="presOf" srcId="{E31F275C-9EE5-464A-AED9-8F85A422890F}" destId="{C57FA250-F92D-457F-9259-E39F9BD46A45}" srcOrd="0" destOrd="0" presId="urn:microsoft.com/office/officeart/2005/8/layout/vList2"/>
    <dgm:cxn modelId="{D241A4E0-EB75-4896-AE97-02627C8D9523}" type="presOf" srcId="{A5E5E1BC-8732-41D6-80B3-E83A176F1122}" destId="{BF2008D8-7E8E-4B90-B38B-A7EC603CF7C2}" srcOrd="0" destOrd="0" presId="urn:microsoft.com/office/officeart/2005/8/layout/vList2"/>
    <dgm:cxn modelId="{7677C3D3-7C92-44B4-9E99-FA59D19B2346}" type="presParOf" srcId="{455739D2-43DB-4BBA-ABAF-1D2A60551421}" destId="{8B43EE0B-DB30-482E-BC98-86BF2C0861C8}" srcOrd="0" destOrd="0" presId="urn:microsoft.com/office/officeart/2005/8/layout/vList2"/>
    <dgm:cxn modelId="{B9F0BE80-3942-4B31-9651-D6F8B9BE44F6}" type="presParOf" srcId="{455739D2-43DB-4BBA-ABAF-1D2A60551421}" destId="{9CDCBCA7-3120-499B-A01A-36093E33A407}" srcOrd="1" destOrd="0" presId="urn:microsoft.com/office/officeart/2005/8/layout/vList2"/>
    <dgm:cxn modelId="{9A5536C2-34DF-46ED-8CA5-80234FB9E14F}" type="presParOf" srcId="{455739D2-43DB-4BBA-ABAF-1D2A60551421}" destId="{C57FA250-F92D-457F-9259-E39F9BD46A45}" srcOrd="2" destOrd="0" presId="urn:microsoft.com/office/officeart/2005/8/layout/vList2"/>
    <dgm:cxn modelId="{DCF800CB-2721-49FC-934A-EC83A9406028}" type="presParOf" srcId="{455739D2-43DB-4BBA-ABAF-1D2A60551421}" destId="{30698CE7-DFFF-4608-B54E-7C8025E3AA77}" srcOrd="3" destOrd="0" presId="urn:microsoft.com/office/officeart/2005/8/layout/vList2"/>
    <dgm:cxn modelId="{CFE463DB-EDD6-436C-AE86-111A378E8644}" type="presParOf" srcId="{455739D2-43DB-4BBA-ABAF-1D2A60551421}" destId="{BF2008D8-7E8E-4B90-B38B-A7EC603CF7C2}" srcOrd="4" destOrd="0" presId="urn:microsoft.com/office/officeart/2005/8/layout/vList2"/>
    <dgm:cxn modelId="{1A5A8369-7638-4AF3-ABF4-56DE6F1523E2}" type="presParOf" srcId="{455739D2-43DB-4BBA-ABAF-1D2A60551421}" destId="{163C89F6-581B-4DFD-963A-87614EC028DD}" srcOrd="5" destOrd="0" presId="urn:microsoft.com/office/officeart/2005/8/layout/vList2"/>
    <dgm:cxn modelId="{E9872F6D-930F-451A-A331-CBEE4DE0F6C5}" type="presParOf" srcId="{455739D2-43DB-4BBA-ABAF-1D2A60551421}" destId="{9455C295-0134-4392-ABB1-5760344005F8}" srcOrd="6" destOrd="0" presId="urn:microsoft.com/office/officeart/2005/8/layout/vList2"/>
    <dgm:cxn modelId="{8EEF5D91-5FFB-4562-867B-AB73E93FE607}" type="presParOf" srcId="{455739D2-43DB-4BBA-ABAF-1D2A60551421}" destId="{BCABB50E-1FCC-42D2-AF78-F65AB5538EB6}" srcOrd="7" destOrd="0" presId="urn:microsoft.com/office/officeart/2005/8/layout/vList2"/>
    <dgm:cxn modelId="{75151082-AC1F-4A0E-BB4D-7630F227B5BE}" type="presParOf" srcId="{455739D2-43DB-4BBA-ABAF-1D2A60551421}" destId="{0FEAA5AA-7D52-4CF3-8FE5-3EE239EC1243}" srcOrd="8" destOrd="0" presId="urn:microsoft.com/office/officeart/2005/8/layout/vList2"/>
    <dgm:cxn modelId="{4F2E37C7-547A-400E-96D6-C0EFA4D05081}" type="presParOf" srcId="{455739D2-43DB-4BBA-ABAF-1D2A60551421}" destId="{F93CFE99-D1EF-432C-97B4-76062BD42DDC}" srcOrd="9" destOrd="0" presId="urn:microsoft.com/office/officeart/2005/8/layout/vList2"/>
    <dgm:cxn modelId="{8A90BCF3-3DBA-4770-97AD-B082B30E5227}" type="presParOf" srcId="{455739D2-43DB-4BBA-ABAF-1D2A60551421}" destId="{6699EAC4-18C1-4F35-8B46-A967032F7A77}" srcOrd="10" destOrd="0" presId="urn:microsoft.com/office/officeart/2005/8/layout/vList2"/>
    <dgm:cxn modelId="{03D3BFE0-1EC8-4220-AAD3-254404692BEF}" type="presParOf" srcId="{455739D2-43DB-4BBA-ABAF-1D2A60551421}" destId="{0D9E2A5B-03B8-473B-9B37-A35BA73795C5}" srcOrd="11" destOrd="0" presId="urn:microsoft.com/office/officeart/2005/8/layout/vList2"/>
    <dgm:cxn modelId="{1C61A414-6943-41FC-A599-27738DC11C0A}" type="presParOf" srcId="{455739D2-43DB-4BBA-ABAF-1D2A60551421}" destId="{26299A34-338D-4380-B2D7-E427EC6E0210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710363D-FFB7-46F1-95D3-B1CB589145A4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0B786B03-6C99-48D7-A389-ADDE45EF4487}">
      <dgm:prSet/>
      <dgm:spPr/>
      <dgm:t>
        <a:bodyPr/>
        <a:lstStyle/>
        <a:p>
          <a:r>
            <a:rPr lang="en-NZ"/>
            <a:t>General, thyroid, anaemia etc</a:t>
          </a:r>
          <a:endParaRPr lang="en-US"/>
        </a:p>
      </dgm:t>
    </dgm:pt>
    <dgm:pt modelId="{928C1986-E70E-4EAF-8655-F8620698CE7E}" type="parTrans" cxnId="{10667877-5B9E-434D-9598-E6724AA68A02}">
      <dgm:prSet/>
      <dgm:spPr/>
      <dgm:t>
        <a:bodyPr/>
        <a:lstStyle/>
        <a:p>
          <a:endParaRPr lang="en-US"/>
        </a:p>
      </dgm:t>
    </dgm:pt>
    <dgm:pt modelId="{57ECEE6F-A477-4FDF-B5E3-A4EBF4D716EA}" type="sibTrans" cxnId="{10667877-5B9E-434D-9598-E6724AA68A02}">
      <dgm:prSet/>
      <dgm:spPr/>
      <dgm:t>
        <a:bodyPr/>
        <a:lstStyle/>
        <a:p>
          <a:endParaRPr lang="en-US"/>
        </a:p>
      </dgm:t>
    </dgm:pt>
    <dgm:pt modelId="{50D6B4ED-CB20-4723-BAA8-5CB70E296056}">
      <dgm:prSet/>
      <dgm:spPr/>
      <dgm:t>
        <a:bodyPr/>
        <a:lstStyle/>
        <a:p>
          <a:r>
            <a:rPr lang="en-NZ"/>
            <a:t>Abdomen and pelvic exam</a:t>
          </a:r>
          <a:endParaRPr lang="en-US"/>
        </a:p>
      </dgm:t>
    </dgm:pt>
    <dgm:pt modelId="{8A449F73-AF5A-42A7-9577-ABBD31924F9C}" type="parTrans" cxnId="{C3C37811-200C-4988-8564-FFE1ABF9443E}">
      <dgm:prSet/>
      <dgm:spPr/>
      <dgm:t>
        <a:bodyPr/>
        <a:lstStyle/>
        <a:p>
          <a:endParaRPr lang="en-US"/>
        </a:p>
      </dgm:t>
    </dgm:pt>
    <dgm:pt modelId="{94E73887-B1DB-41F3-A520-D7F56B07791E}" type="sibTrans" cxnId="{C3C37811-200C-4988-8564-FFE1ABF9443E}">
      <dgm:prSet/>
      <dgm:spPr/>
      <dgm:t>
        <a:bodyPr/>
        <a:lstStyle/>
        <a:p>
          <a:endParaRPr lang="en-US"/>
        </a:p>
      </dgm:t>
    </dgm:pt>
    <dgm:pt modelId="{53AB2CAB-768A-4417-BC40-C5523DB78101}">
      <dgm:prSet/>
      <dgm:spPr/>
      <dgm:t>
        <a:bodyPr/>
        <a:lstStyle/>
        <a:p>
          <a:r>
            <a:rPr lang="en-NZ"/>
            <a:t>Abdominal mass</a:t>
          </a:r>
          <a:endParaRPr lang="en-US"/>
        </a:p>
      </dgm:t>
    </dgm:pt>
    <dgm:pt modelId="{1DABB059-0481-41D5-A61F-5DAAEB74509B}" type="parTrans" cxnId="{99A4CE3F-4712-403E-8A94-8BD93648D188}">
      <dgm:prSet/>
      <dgm:spPr/>
      <dgm:t>
        <a:bodyPr/>
        <a:lstStyle/>
        <a:p>
          <a:endParaRPr lang="en-US"/>
        </a:p>
      </dgm:t>
    </dgm:pt>
    <dgm:pt modelId="{56B64BA9-5BA9-4449-B42A-36B448BE03DD}" type="sibTrans" cxnId="{99A4CE3F-4712-403E-8A94-8BD93648D188}">
      <dgm:prSet/>
      <dgm:spPr/>
      <dgm:t>
        <a:bodyPr/>
        <a:lstStyle/>
        <a:p>
          <a:endParaRPr lang="en-US"/>
        </a:p>
      </dgm:t>
    </dgm:pt>
    <dgm:pt modelId="{78288311-7F2E-4188-8240-59EE34318DEF}">
      <dgm:prSet/>
      <dgm:spPr/>
      <dgm:t>
        <a:bodyPr/>
        <a:lstStyle/>
        <a:p>
          <a:r>
            <a:rPr lang="en-NZ"/>
            <a:t>Bulky uterus or pelvic mass</a:t>
          </a:r>
          <a:endParaRPr lang="en-US"/>
        </a:p>
      </dgm:t>
    </dgm:pt>
    <dgm:pt modelId="{998675CB-E661-48DD-B94A-65A9C1E4BD73}" type="parTrans" cxnId="{5C758524-0EEF-4FCB-A094-469D5AD2A1ED}">
      <dgm:prSet/>
      <dgm:spPr/>
      <dgm:t>
        <a:bodyPr/>
        <a:lstStyle/>
        <a:p>
          <a:endParaRPr lang="en-US"/>
        </a:p>
      </dgm:t>
    </dgm:pt>
    <dgm:pt modelId="{B5F9BC24-6167-4C97-B3B5-8505B72170A6}" type="sibTrans" cxnId="{5C758524-0EEF-4FCB-A094-469D5AD2A1ED}">
      <dgm:prSet/>
      <dgm:spPr/>
      <dgm:t>
        <a:bodyPr/>
        <a:lstStyle/>
        <a:p>
          <a:endParaRPr lang="en-US"/>
        </a:p>
      </dgm:t>
    </dgm:pt>
    <dgm:pt modelId="{7DF19A75-3A3F-49D6-BF1E-769CC370DC90}">
      <dgm:prSet/>
      <dgm:spPr/>
      <dgm:t>
        <a:bodyPr/>
        <a:lstStyle/>
        <a:p>
          <a:r>
            <a:rPr lang="en-NZ"/>
            <a:t>+/- swabs</a:t>
          </a:r>
          <a:endParaRPr lang="en-US"/>
        </a:p>
      </dgm:t>
    </dgm:pt>
    <dgm:pt modelId="{E95CF0EC-8F94-489A-85FA-E5F15A83785F}" type="parTrans" cxnId="{716454B0-5AE6-4546-BC9A-9C41FEEA546C}">
      <dgm:prSet/>
      <dgm:spPr/>
      <dgm:t>
        <a:bodyPr/>
        <a:lstStyle/>
        <a:p>
          <a:endParaRPr lang="en-US"/>
        </a:p>
      </dgm:t>
    </dgm:pt>
    <dgm:pt modelId="{AF49D726-69FC-45DD-BA9A-7FA0FF783470}" type="sibTrans" cxnId="{716454B0-5AE6-4546-BC9A-9C41FEEA546C}">
      <dgm:prSet/>
      <dgm:spPr/>
      <dgm:t>
        <a:bodyPr/>
        <a:lstStyle/>
        <a:p>
          <a:endParaRPr lang="en-US"/>
        </a:p>
      </dgm:t>
    </dgm:pt>
    <dgm:pt modelId="{B021B029-CC04-4EDA-B67A-4A69E49687CE}">
      <dgm:prSet/>
      <dgm:spPr/>
      <dgm:t>
        <a:bodyPr/>
        <a:lstStyle/>
        <a:p>
          <a:r>
            <a:rPr lang="en-NZ"/>
            <a:t>+/- Cervical smear</a:t>
          </a:r>
          <a:endParaRPr lang="en-US"/>
        </a:p>
      </dgm:t>
    </dgm:pt>
    <dgm:pt modelId="{001B5005-A341-4681-9FAD-82A37D0F75FA}" type="parTrans" cxnId="{ADDF0284-09A0-4D99-8402-6249357B9DC1}">
      <dgm:prSet/>
      <dgm:spPr/>
      <dgm:t>
        <a:bodyPr/>
        <a:lstStyle/>
        <a:p>
          <a:endParaRPr lang="en-US"/>
        </a:p>
      </dgm:t>
    </dgm:pt>
    <dgm:pt modelId="{0A49636F-29C7-43E6-BA12-260370454B8A}" type="sibTrans" cxnId="{ADDF0284-09A0-4D99-8402-6249357B9DC1}">
      <dgm:prSet/>
      <dgm:spPr/>
      <dgm:t>
        <a:bodyPr/>
        <a:lstStyle/>
        <a:p>
          <a:endParaRPr lang="en-US"/>
        </a:p>
      </dgm:t>
    </dgm:pt>
    <dgm:pt modelId="{8918B665-C4DB-4CBF-BB88-AF6F03000E1D}">
      <dgm:prSet/>
      <dgm:spPr/>
      <dgm:t>
        <a:bodyPr/>
        <a:lstStyle/>
        <a:p>
          <a:r>
            <a:rPr lang="en-NZ" dirty="0"/>
            <a:t>+/- Pipelle endometrial biopsy (or later)</a:t>
          </a:r>
          <a:endParaRPr lang="en-US" dirty="0"/>
        </a:p>
      </dgm:t>
    </dgm:pt>
    <dgm:pt modelId="{35F7A954-B2F6-4A5D-96C4-5F8178EA8F44}" type="parTrans" cxnId="{003F30DE-2370-4C79-B102-164859A3795D}">
      <dgm:prSet/>
      <dgm:spPr/>
      <dgm:t>
        <a:bodyPr/>
        <a:lstStyle/>
        <a:p>
          <a:endParaRPr lang="en-US"/>
        </a:p>
      </dgm:t>
    </dgm:pt>
    <dgm:pt modelId="{236E1B51-27EB-458B-BA10-855619EB5152}" type="sibTrans" cxnId="{003F30DE-2370-4C79-B102-164859A3795D}">
      <dgm:prSet/>
      <dgm:spPr/>
      <dgm:t>
        <a:bodyPr/>
        <a:lstStyle/>
        <a:p>
          <a:endParaRPr lang="en-US"/>
        </a:p>
      </dgm:t>
    </dgm:pt>
    <dgm:pt modelId="{E1B9AF1F-E79C-4BCA-B6CD-F3B075ABA49B}" type="pres">
      <dgm:prSet presAssocID="{D710363D-FFB7-46F1-95D3-B1CB589145A4}" presName="linear" presStyleCnt="0">
        <dgm:presLayoutVars>
          <dgm:animLvl val="lvl"/>
          <dgm:resizeHandles val="exact"/>
        </dgm:presLayoutVars>
      </dgm:prSet>
      <dgm:spPr/>
    </dgm:pt>
    <dgm:pt modelId="{73C402E8-4B8C-49D1-B056-466C3DA8487B}" type="pres">
      <dgm:prSet presAssocID="{0B786B03-6C99-48D7-A389-ADDE45EF4487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5ADDD36A-1643-4B80-A671-81C351C40AB0}" type="pres">
      <dgm:prSet presAssocID="{57ECEE6F-A477-4FDF-B5E3-A4EBF4D716EA}" presName="spacer" presStyleCnt="0"/>
      <dgm:spPr/>
    </dgm:pt>
    <dgm:pt modelId="{B5C5719C-F6DB-472F-9784-EABBEFBA28FD}" type="pres">
      <dgm:prSet presAssocID="{50D6B4ED-CB20-4723-BAA8-5CB70E296056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A525547A-350D-4AEA-839D-B928002256C9}" type="pres">
      <dgm:prSet presAssocID="{50D6B4ED-CB20-4723-BAA8-5CB70E296056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C3C37811-200C-4988-8564-FFE1ABF9443E}" srcId="{D710363D-FFB7-46F1-95D3-B1CB589145A4}" destId="{50D6B4ED-CB20-4723-BAA8-5CB70E296056}" srcOrd="1" destOrd="0" parTransId="{8A449F73-AF5A-42A7-9577-ABBD31924F9C}" sibTransId="{94E73887-B1DB-41F3-A520-D7F56B07791E}"/>
    <dgm:cxn modelId="{127FF023-DDE9-41D9-BF63-94DAA88AC931}" type="presOf" srcId="{B021B029-CC04-4EDA-B67A-4A69E49687CE}" destId="{A525547A-350D-4AEA-839D-B928002256C9}" srcOrd="0" destOrd="3" presId="urn:microsoft.com/office/officeart/2005/8/layout/vList2"/>
    <dgm:cxn modelId="{A0F02924-7BDD-4B52-8374-1A0F48F56732}" type="presOf" srcId="{53AB2CAB-768A-4417-BC40-C5523DB78101}" destId="{A525547A-350D-4AEA-839D-B928002256C9}" srcOrd="0" destOrd="0" presId="urn:microsoft.com/office/officeart/2005/8/layout/vList2"/>
    <dgm:cxn modelId="{5C758524-0EEF-4FCB-A094-469D5AD2A1ED}" srcId="{50D6B4ED-CB20-4723-BAA8-5CB70E296056}" destId="{78288311-7F2E-4188-8240-59EE34318DEF}" srcOrd="1" destOrd="0" parTransId="{998675CB-E661-48DD-B94A-65A9C1E4BD73}" sibTransId="{B5F9BC24-6167-4C97-B3B5-8505B72170A6}"/>
    <dgm:cxn modelId="{99A4CE3F-4712-403E-8A94-8BD93648D188}" srcId="{50D6B4ED-CB20-4723-BAA8-5CB70E296056}" destId="{53AB2CAB-768A-4417-BC40-C5523DB78101}" srcOrd="0" destOrd="0" parTransId="{1DABB059-0481-41D5-A61F-5DAAEB74509B}" sibTransId="{56B64BA9-5BA9-4449-B42A-36B448BE03DD}"/>
    <dgm:cxn modelId="{B81D3740-739B-4DBF-8153-F121134EBCB9}" type="presOf" srcId="{50D6B4ED-CB20-4723-BAA8-5CB70E296056}" destId="{B5C5719C-F6DB-472F-9784-EABBEFBA28FD}" srcOrd="0" destOrd="0" presId="urn:microsoft.com/office/officeart/2005/8/layout/vList2"/>
    <dgm:cxn modelId="{F06B3A62-A4E3-4BEF-9DB5-AC1FB7A18EB4}" type="presOf" srcId="{0B786B03-6C99-48D7-A389-ADDE45EF4487}" destId="{73C402E8-4B8C-49D1-B056-466C3DA8487B}" srcOrd="0" destOrd="0" presId="urn:microsoft.com/office/officeart/2005/8/layout/vList2"/>
    <dgm:cxn modelId="{2C7FAA66-DAA2-4086-8F34-621190D351E3}" type="presOf" srcId="{D710363D-FFB7-46F1-95D3-B1CB589145A4}" destId="{E1B9AF1F-E79C-4BCA-B6CD-F3B075ABA49B}" srcOrd="0" destOrd="0" presId="urn:microsoft.com/office/officeart/2005/8/layout/vList2"/>
    <dgm:cxn modelId="{ADF7BD68-C198-4F0E-BEB1-060B1807F4DA}" type="presOf" srcId="{7DF19A75-3A3F-49D6-BF1E-769CC370DC90}" destId="{A525547A-350D-4AEA-839D-B928002256C9}" srcOrd="0" destOrd="2" presId="urn:microsoft.com/office/officeart/2005/8/layout/vList2"/>
    <dgm:cxn modelId="{10667877-5B9E-434D-9598-E6724AA68A02}" srcId="{D710363D-FFB7-46F1-95D3-B1CB589145A4}" destId="{0B786B03-6C99-48D7-A389-ADDE45EF4487}" srcOrd="0" destOrd="0" parTransId="{928C1986-E70E-4EAF-8655-F8620698CE7E}" sibTransId="{57ECEE6F-A477-4FDF-B5E3-A4EBF4D716EA}"/>
    <dgm:cxn modelId="{ADDF0284-09A0-4D99-8402-6249357B9DC1}" srcId="{50D6B4ED-CB20-4723-BAA8-5CB70E296056}" destId="{B021B029-CC04-4EDA-B67A-4A69E49687CE}" srcOrd="3" destOrd="0" parTransId="{001B5005-A341-4681-9FAD-82A37D0F75FA}" sibTransId="{0A49636F-29C7-43E6-BA12-260370454B8A}"/>
    <dgm:cxn modelId="{716454B0-5AE6-4546-BC9A-9C41FEEA546C}" srcId="{50D6B4ED-CB20-4723-BAA8-5CB70E296056}" destId="{7DF19A75-3A3F-49D6-BF1E-769CC370DC90}" srcOrd="2" destOrd="0" parTransId="{E95CF0EC-8F94-489A-85FA-E5F15A83785F}" sibTransId="{AF49D726-69FC-45DD-BA9A-7FA0FF783470}"/>
    <dgm:cxn modelId="{9CA7F8B7-AB82-4B6A-A0D2-5B8CCB90293F}" type="presOf" srcId="{8918B665-C4DB-4CBF-BB88-AF6F03000E1D}" destId="{A525547A-350D-4AEA-839D-B928002256C9}" srcOrd="0" destOrd="4" presId="urn:microsoft.com/office/officeart/2005/8/layout/vList2"/>
    <dgm:cxn modelId="{2192F5C4-43AB-490A-8877-E2B544F55369}" type="presOf" srcId="{78288311-7F2E-4188-8240-59EE34318DEF}" destId="{A525547A-350D-4AEA-839D-B928002256C9}" srcOrd="0" destOrd="1" presId="urn:microsoft.com/office/officeart/2005/8/layout/vList2"/>
    <dgm:cxn modelId="{003F30DE-2370-4C79-B102-164859A3795D}" srcId="{50D6B4ED-CB20-4723-BAA8-5CB70E296056}" destId="{8918B665-C4DB-4CBF-BB88-AF6F03000E1D}" srcOrd="4" destOrd="0" parTransId="{35F7A954-B2F6-4A5D-96C4-5F8178EA8F44}" sibTransId="{236E1B51-27EB-458B-BA10-855619EB5152}"/>
    <dgm:cxn modelId="{F5BA2167-E2FF-4925-B5F8-2D7B63A3752B}" type="presParOf" srcId="{E1B9AF1F-E79C-4BCA-B6CD-F3B075ABA49B}" destId="{73C402E8-4B8C-49D1-B056-466C3DA8487B}" srcOrd="0" destOrd="0" presId="urn:microsoft.com/office/officeart/2005/8/layout/vList2"/>
    <dgm:cxn modelId="{4E423CD1-1D92-4414-A536-C6A016C8DB65}" type="presParOf" srcId="{E1B9AF1F-E79C-4BCA-B6CD-F3B075ABA49B}" destId="{5ADDD36A-1643-4B80-A671-81C351C40AB0}" srcOrd="1" destOrd="0" presId="urn:microsoft.com/office/officeart/2005/8/layout/vList2"/>
    <dgm:cxn modelId="{FC7E53A6-AE8F-481F-A45C-69A47458C497}" type="presParOf" srcId="{E1B9AF1F-E79C-4BCA-B6CD-F3B075ABA49B}" destId="{B5C5719C-F6DB-472F-9784-EABBEFBA28FD}" srcOrd="2" destOrd="0" presId="urn:microsoft.com/office/officeart/2005/8/layout/vList2"/>
    <dgm:cxn modelId="{23626BDD-19C1-4642-9794-06194D0E914B}" type="presParOf" srcId="{E1B9AF1F-E79C-4BCA-B6CD-F3B075ABA49B}" destId="{A525547A-350D-4AEA-839D-B928002256C9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710363D-FFB7-46F1-95D3-B1CB589145A4}" type="doc">
      <dgm:prSet loTypeId="urn:microsoft.com/office/officeart/2005/8/layout/list1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0B786B03-6C99-48D7-A389-ADDE45EF4487}">
      <dgm:prSet/>
      <dgm:spPr/>
      <dgm:t>
        <a:bodyPr/>
        <a:lstStyle/>
        <a:p>
          <a:r>
            <a:rPr lang="en-US" dirty="0"/>
            <a:t>Pregnancy test</a:t>
          </a:r>
        </a:p>
      </dgm:t>
    </dgm:pt>
    <dgm:pt modelId="{928C1986-E70E-4EAF-8655-F8620698CE7E}" type="parTrans" cxnId="{10667877-5B9E-434D-9598-E6724AA68A02}">
      <dgm:prSet/>
      <dgm:spPr/>
      <dgm:t>
        <a:bodyPr/>
        <a:lstStyle/>
        <a:p>
          <a:endParaRPr lang="en-US"/>
        </a:p>
      </dgm:t>
    </dgm:pt>
    <dgm:pt modelId="{57ECEE6F-A477-4FDF-B5E3-A4EBF4D716EA}" type="sibTrans" cxnId="{10667877-5B9E-434D-9598-E6724AA68A02}">
      <dgm:prSet/>
      <dgm:spPr/>
      <dgm:t>
        <a:bodyPr/>
        <a:lstStyle/>
        <a:p>
          <a:endParaRPr lang="en-US"/>
        </a:p>
      </dgm:t>
    </dgm:pt>
    <dgm:pt modelId="{50D6B4ED-CB20-4723-BAA8-5CB70E296056}">
      <dgm:prSet/>
      <dgm:spPr/>
      <dgm:t>
        <a:bodyPr/>
        <a:lstStyle/>
        <a:p>
          <a:r>
            <a:rPr lang="en-US" dirty="0"/>
            <a:t>Blood tests</a:t>
          </a:r>
        </a:p>
      </dgm:t>
    </dgm:pt>
    <dgm:pt modelId="{8A449F73-AF5A-42A7-9577-ABBD31924F9C}" type="parTrans" cxnId="{C3C37811-200C-4988-8564-FFE1ABF9443E}">
      <dgm:prSet/>
      <dgm:spPr/>
      <dgm:t>
        <a:bodyPr/>
        <a:lstStyle/>
        <a:p>
          <a:endParaRPr lang="en-US"/>
        </a:p>
      </dgm:t>
    </dgm:pt>
    <dgm:pt modelId="{94E73887-B1DB-41F3-A520-D7F56B07791E}" type="sibTrans" cxnId="{C3C37811-200C-4988-8564-FFE1ABF9443E}">
      <dgm:prSet/>
      <dgm:spPr/>
      <dgm:t>
        <a:bodyPr/>
        <a:lstStyle/>
        <a:p>
          <a:endParaRPr lang="en-US"/>
        </a:p>
      </dgm:t>
    </dgm:pt>
    <dgm:pt modelId="{53AB2CAB-768A-4417-BC40-C5523DB78101}">
      <dgm:prSet/>
      <dgm:spPr/>
      <dgm:t>
        <a:bodyPr/>
        <a:lstStyle/>
        <a:p>
          <a:r>
            <a:rPr lang="en-US" sz="1500" dirty="0"/>
            <a:t>CBC</a:t>
          </a:r>
        </a:p>
      </dgm:t>
    </dgm:pt>
    <dgm:pt modelId="{1DABB059-0481-41D5-A61F-5DAAEB74509B}" type="parTrans" cxnId="{99A4CE3F-4712-403E-8A94-8BD93648D188}">
      <dgm:prSet/>
      <dgm:spPr/>
      <dgm:t>
        <a:bodyPr/>
        <a:lstStyle/>
        <a:p>
          <a:endParaRPr lang="en-US"/>
        </a:p>
      </dgm:t>
    </dgm:pt>
    <dgm:pt modelId="{56B64BA9-5BA9-4449-B42A-36B448BE03DD}" type="sibTrans" cxnId="{99A4CE3F-4712-403E-8A94-8BD93648D188}">
      <dgm:prSet/>
      <dgm:spPr/>
      <dgm:t>
        <a:bodyPr/>
        <a:lstStyle/>
        <a:p>
          <a:endParaRPr lang="en-US"/>
        </a:p>
      </dgm:t>
    </dgm:pt>
    <dgm:pt modelId="{A0D19079-B237-4A79-B23B-6999CAF8A000}">
      <dgm:prSet/>
      <dgm:spPr/>
      <dgm:t>
        <a:bodyPr/>
        <a:lstStyle/>
        <a:p>
          <a:r>
            <a:rPr lang="en-US" sz="1500" dirty="0"/>
            <a:t>TSH if thyroid symptoms</a:t>
          </a:r>
        </a:p>
      </dgm:t>
    </dgm:pt>
    <dgm:pt modelId="{862D9586-67AA-42B7-AD5B-560CA07695CB}" type="parTrans" cxnId="{414BB205-ECED-47F0-92DD-781EBD2AE35F}">
      <dgm:prSet/>
      <dgm:spPr/>
      <dgm:t>
        <a:bodyPr/>
        <a:lstStyle/>
        <a:p>
          <a:endParaRPr lang="en-NZ"/>
        </a:p>
      </dgm:t>
    </dgm:pt>
    <dgm:pt modelId="{EE6DE5B2-8FD8-4EE1-80AC-9F0F58E8BC57}" type="sibTrans" cxnId="{414BB205-ECED-47F0-92DD-781EBD2AE35F}">
      <dgm:prSet/>
      <dgm:spPr/>
      <dgm:t>
        <a:bodyPr/>
        <a:lstStyle/>
        <a:p>
          <a:endParaRPr lang="en-NZ"/>
        </a:p>
      </dgm:t>
    </dgm:pt>
    <dgm:pt modelId="{4821A63D-AF7C-4B31-B1B8-46D8D66F77CD}">
      <dgm:prSet custT="1"/>
      <dgm:spPr/>
      <dgm:t>
        <a:bodyPr/>
        <a:lstStyle/>
        <a:p>
          <a:r>
            <a:rPr lang="en-US" sz="1600" dirty="0"/>
            <a:t>Ferritin</a:t>
          </a:r>
        </a:p>
      </dgm:t>
    </dgm:pt>
    <dgm:pt modelId="{D4F56CA9-0C5F-4B99-8B44-E475BA238ACB}" type="parTrans" cxnId="{03ACD669-7FCE-4332-A0EF-0B9BE1BC716D}">
      <dgm:prSet/>
      <dgm:spPr/>
      <dgm:t>
        <a:bodyPr/>
        <a:lstStyle/>
        <a:p>
          <a:endParaRPr lang="en-NZ"/>
        </a:p>
      </dgm:t>
    </dgm:pt>
    <dgm:pt modelId="{397F2C3B-8927-45FD-9191-CE38D7A13311}" type="sibTrans" cxnId="{03ACD669-7FCE-4332-A0EF-0B9BE1BC716D}">
      <dgm:prSet/>
      <dgm:spPr/>
      <dgm:t>
        <a:bodyPr/>
        <a:lstStyle/>
        <a:p>
          <a:endParaRPr lang="en-NZ"/>
        </a:p>
      </dgm:t>
    </dgm:pt>
    <dgm:pt modelId="{F19DFDCB-AB02-4475-A166-34F504F359FC}">
      <dgm:prSet/>
      <dgm:spPr/>
      <dgm:t>
        <a:bodyPr/>
        <a:lstStyle/>
        <a:p>
          <a:r>
            <a:rPr lang="en-US" sz="1500" dirty="0"/>
            <a:t>+/- reproductive hormones </a:t>
          </a:r>
        </a:p>
      </dgm:t>
    </dgm:pt>
    <dgm:pt modelId="{5D97E8F3-7EA1-42CB-88A8-8C76292A0AB0}" type="parTrans" cxnId="{D9636CA6-FED9-48EC-A028-B3A0EF718C7D}">
      <dgm:prSet/>
      <dgm:spPr/>
      <dgm:t>
        <a:bodyPr/>
        <a:lstStyle/>
        <a:p>
          <a:endParaRPr lang="en-NZ"/>
        </a:p>
      </dgm:t>
    </dgm:pt>
    <dgm:pt modelId="{0998E679-7673-4F0A-898E-826C58382D25}" type="sibTrans" cxnId="{D9636CA6-FED9-48EC-A028-B3A0EF718C7D}">
      <dgm:prSet/>
      <dgm:spPr/>
      <dgm:t>
        <a:bodyPr/>
        <a:lstStyle/>
        <a:p>
          <a:endParaRPr lang="en-NZ"/>
        </a:p>
      </dgm:t>
    </dgm:pt>
    <dgm:pt modelId="{6DF8932F-62CA-48B5-A9FD-A6D1BF9636EA}">
      <dgm:prSet/>
      <dgm:spPr/>
      <dgm:t>
        <a:bodyPr/>
        <a:lstStyle/>
        <a:p>
          <a:r>
            <a:rPr lang="en-US" sz="1500" dirty="0"/>
            <a:t>+/- </a:t>
          </a:r>
          <a:r>
            <a:rPr lang="en-US" sz="1500" dirty="0" err="1"/>
            <a:t>coag</a:t>
          </a:r>
          <a:r>
            <a:rPr lang="en-US" sz="1500" dirty="0"/>
            <a:t> studies </a:t>
          </a:r>
        </a:p>
      </dgm:t>
    </dgm:pt>
    <dgm:pt modelId="{FA6CDCEE-6BAB-4EAC-A3E7-5B7D4252E874}" type="parTrans" cxnId="{91D3B0A6-2518-40FE-AD88-EB8D4FDC4856}">
      <dgm:prSet/>
      <dgm:spPr/>
      <dgm:t>
        <a:bodyPr/>
        <a:lstStyle/>
        <a:p>
          <a:endParaRPr lang="en-NZ"/>
        </a:p>
      </dgm:t>
    </dgm:pt>
    <dgm:pt modelId="{FAD1E420-769E-45D9-B512-0C7A105E0E9D}" type="sibTrans" cxnId="{91D3B0A6-2518-40FE-AD88-EB8D4FDC4856}">
      <dgm:prSet/>
      <dgm:spPr/>
      <dgm:t>
        <a:bodyPr/>
        <a:lstStyle/>
        <a:p>
          <a:endParaRPr lang="en-NZ"/>
        </a:p>
      </dgm:t>
    </dgm:pt>
    <dgm:pt modelId="{81DF3CE3-18FE-49DF-B251-486050D08FDF}">
      <dgm:prSet/>
      <dgm:spPr/>
      <dgm:t>
        <a:bodyPr/>
        <a:lstStyle/>
        <a:p>
          <a:r>
            <a:rPr lang="en-US" sz="1500" dirty="0"/>
            <a:t>Pipelle biopsy if not already performed</a:t>
          </a:r>
        </a:p>
      </dgm:t>
    </dgm:pt>
    <dgm:pt modelId="{127D590A-C1CE-459A-ABD8-8161330B80F7}" type="parTrans" cxnId="{C7D82153-AE5B-43F1-93B9-8EB8F3CA8215}">
      <dgm:prSet/>
      <dgm:spPr/>
      <dgm:t>
        <a:bodyPr/>
        <a:lstStyle/>
        <a:p>
          <a:endParaRPr lang="en-NZ"/>
        </a:p>
      </dgm:t>
    </dgm:pt>
    <dgm:pt modelId="{68E928A0-7CF4-436A-BB0E-1F8BF71A60D6}" type="sibTrans" cxnId="{C7D82153-AE5B-43F1-93B9-8EB8F3CA8215}">
      <dgm:prSet/>
      <dgm:spPr/>
      <dgm:t>
        <a:bodyPr/>
        <a:lstStyle/>
        <a:p>
          <a:endParaRPr lang="en-NZ"/>
        </a:p>
      </dgm:t>
    </dgm:pt>
    <dgm:pt modelId="{9F456F27-600A-42A0-96E4-5D3D77117377}">
      <dgm:prSet/>
      <dgm:spPr/>
      <dgm:t>
        <a:bodyPr/>
        <a:lstStyle/>
        <a:p>
          <a:r>
            <a:rPr lang="en-US" sz="1500" dirty="0"/>
            <a:t>45y+</a:t>
          </a:r>
        </a:p>
      </dgm:t>
    </dgm:pt>
    <dgm:pt modelId="{AE9CB851-7DA0-4761-BA6B-CBAD11209ADA}" type="parTrans" cxnId="{61D9EF65-07C2-48CD-9107-6A09CB88057A}">
      <dgm:prSet/>
      <dgm:spPr/>
      <dgm:t>
        <a:bodyPr/>
        <a:lstStyle/>
        <a:p>
          <a:endParaRPr lang="en-NZ"/>
        </a:p>
      </dgm:t>
    </dgm:pt>
    <dgm:pt modelId="{7A7933FF-A704-4DD5-867E-BF61DB8892C6}" type="sibTrans" cxnId="{61D9EF65-07C2-48CD-9107-6A09CB88057A}">
      <dgm:prSet/>
      <dgm:spPr/>
      <dgm:t>
        <a:bodyPr/>
        <a:lstStyle/>
        <a:p>
          <a:endParaRPr lang="en-NZ"/>
        </a:p>
      </dgm:t>
    </dgm:pt>
    <dgm:pt modelId="{F0B9FEF5-9597-471C-A7AA-2F5A93855049}">
      <dgm:prSet/>
      <dgm:spPr/>
      <dgm:t>
        <a:bodyPr/>
        <a:lstStyle/>
        <a:p>
          <a:r>
            <a:rPr lang="en-US" sz="1500" dirty="0"/>
            <a:t>35y+ and risk factor/s</a:t>
          </a:r>
        </a:p>
      </dgm:t>
    </dgm:pt>
    <dgm:pt modelId="{6AF47932-262D-4625-A0F4-22FF4037135B}" type="parTrans" cxnId="{2097267C-3E88-4D64-86D4-67BD7951CD65}">
      <dgm:prSet/>
      <dgm:spPr/>
      <dgm:t>
        <a:bodyPr/>
        <a:lstStyle/>
        <a:p>
          <a:endParaRPr lang="en-NZ"/>
        </a:p>
      </dgm:t>
    </dgm:pt>
    <dgm:pt modelId="{27F02E30-580A-455A-98AA-C56FF5753742}" type="sibTrans" cxnId="{2097267C-3E88-4D64-86D4-67BD7951CD65}">
      <dgm:prSet/>
      <dgm:spPr/>
      <dgm:t>
        <a:bodyPr/>
        <a:lstStyle/>
        <a:p>
          <a:endParaRPr lang="en-NZ"/>
        </a:p>
      </dgm:t>
    </dgm:pt>
    <dgm:pt modelId="{8C5D5813-F05D-4442-BC61-2FA8CCFFCE17}">
      <dgm:prSet/>
      <dgm:spPr/>
      <dgm:t>
        <a:bodyPr/>
        <a:lstStyle/>
        <a:p>
          <a:r>
            <a:rPr lang="en-US" sz="1500" dirty="0"/>
            <a:t>Larger body size, ethnicity, diabetes, family history, PCOS, nulliparous</a:t>
          </a:r>
        </a:p>
      </dgm:t>
    </dgm:pt>
    <dgm:pt modelId="{8A0FE474-BA8F-44D6-AF50-A03F15C40479}" type="parTrans" cxnId="{0A194D13-1207-4E84-8EC3-C7B8F45BA313}">
      <dgm:prSet/>
      <dgm:spPr/>
      <dgm:t>
        <a:bodyPr/>
        <a:lstStyle/>
        <a:p>
          <a:endParaRPr lang="en-NZ"/>
        </a:p>
      </dgm:t>
    </dgm:pt>
    <dgm:pt modelId="{9B4E93ED-72AE-4D27-B988-CA7D2AEE2F07}" type="sibTrans" cxnId="{0A194D13-1207-4E84-8EC3-C7B8F45BA313}">
      <dgm:prSet/>
      <dgm:spPr/>
      <dgm:t>
        <a:bodyPr/>
        <a:lstStyle/>
        <a:p>
          <a:endParaRPr lang="en-NZ"/>
        </a:p>
      </dgm:t>
    </dgm:pt>
    <dgm:pt modelId="{ED171A6F-C63A-4BD5-BD57-F6BE5ACC19E1}">
      <dgm:prSet/>
      <dgm:spPr/>
      <dgm:t>
        <a:bodyPr/>
        <a:lstStyle/>
        <a:p>
          <a:r>
            <a:rPr lang="en-US" sz="1500" dirty="0"/>
            <a:t>Pelvic USS</a:t>
          </a:r>
        </a:p>
      </dgm:t>
    </dgm:pt>
    <dgm:pt modelId="{B6619561-599C-4425-8AFC-CAB3A2BF5C4B}" type="parTrans" cxnId="{1DF959B0-0F83-485B-B456-6C8B867646D0}">
      <dgm:prSet/>
      <dgm:spPr/>
      <dgm:t>
        <a:bodyPr/>
        <a:lstStyle/>
        <a:p>
          <a:endParaRPr lang="en-NZ"/>
        </a:p>
      </dgm:t>
    </dgm:pt>
    <dgm:pt modelId="{30C7F827-0225-495D-86DE-D439B9853C78}" type="sibTrans" cxnId="{1DF959B0-0F83-485B-B456-6C8B867646D0}">
      <dgm:prSet/>
      <dgm:spPr/>
      <dgm:t>
        <a:bodyPr/>
        <a:lstStyle/>
        <a:p>
          <a:endParaRPr lang="en-NZ"/>
        </a:p>
      </dgm:t>
    </dgm:pt>
    <dgm:pt modelId="{2DCFD555-6E15-483D-A018-E1545544E61C}">
      <dgm:prSet/>
      <dgm:spPr/>
      <dgm:t>
        <a:bodyPr/>
        <a:lstStyle/>
        <a:p>
          <a:r>
            <a:rPr lang="en-US" sz="1500" dirty="0"/>
            <a:t>Depends on local </a:t>
          </a:r>
          <a:r>
            <a:rPr lang="en-US" sz="1500" dirty="0" err="1"/>
            <a:t>healthpathway</a:t>
          </a:r>
          <a:r>
            <a:rPr lang="en-US" sz="1500" dirty="0"/>
            <a:t> if funded in community</a:t>
          </a:r>
        </a:p>
      </dgm:t>
    </dgm:pt>
    <dgm:pt modelId="{75CFAE99-BBFD-4017-8FF9-2607B3D14031}" type="parTrans" cxnId="{E9DDE98D-7AD7-4689-9112-9DF513170FF9}">
      <dgm:prSet/>
      <dgm:spPr/>
      <dgm:t>
        <a:bodyPr/>
        <a:lstStyle/>
        <a:p>
          <a:endParaRPr lang="en-NZ"/>
        </a:p>
      </dgm:t>
    </dgm:pt>
    <dgm:pt modelId="{E46655E3-C9D4-456E-B643-BD2B404F76E5}" type="sibTrans" cxnId="{E9DDE98D-7AD7-4689-9112-9DF513170FF9}">
      <dgm:prSet/>
      <dgm:spPr/>
      <dgm:t>
        <a:bodyPr/>
        <a:lstStyle/>
        <a:p>
          <a:endParaRPr lang="en-NZ"/>
        </a:p>
      </dgm:t>
    </dgm:pt>
    <dgm:pt modelId="{482455AB-7AFE-4A8B-9236-0D231A1E3E51}">
      <dgm:prSet/>
      <dgm:spPr/>
      <dgm:t>
        <a:bodyPr/>
        <a:lstStyle/>
        <a:p>
          <a:r>
            <a:rPr lang="en-US" sz="1500" dirty="0"/>
            <a:t>CDHB: uterus palpable abdominally, pelvic mass on bimanual, not responded to medical therapy, persistent IMB, abnormal Pipelle or unable to obtain/insufficient </a:t>
          </a:r>
        </a:p>
      </dgm:t>
    </dgm:pt>
    <dgm:pt modelId="{6E3544AD-F7CE-44DA-BF35-103F01F137E2}" type="parTrans" cxnId="{D657A62F-39CA-47DD-A5C3-1685118C943D}">
      <dgm:prSet/>
      <dgm:spPr/>
      <dgm:t>
        <a:bodyPr/>
        <a:lstStyle/>
        <a:p>
          <a:endParaRPr lang="en-NZ"/>
        </a:p>
      </dgm:t>
    </dgm:pt>
    <dgm:pt modelId="{8CEBEC57-32A0-41EA-AF14-126F928B8F8A}" type="sibTrans" cxnId="{D657A62F-39CA-47DD-A5C3-1685118C943D}">
      <dgm:prSet/>
      <dgm:spPr/>
      <dgm:t>
        <a:bodyPr/>
        <a:lstStyle/>
        <a:p>
          <a:endParaRPr lang="en-NZ"/>
        </a:p>
      </dgm:t>
    </dgm:pt>
    <dgm:pt modelId="{6A3F5D71-A82F-4A7C-A432-25C429F6BE1C}" type="pres">
      <dgm:prSet presAssocID="{D710363D-FFB7-46F1-95D3-B1CB589145A4}" presName="linear" presStyleCnt="0">
        <dgm:presLayoutVars>
          <dgm:dir/>
          <dgm:animLvl val="lvl"/>
          <dgm:resizeHandles val="exact"/>
        </dgm:presLayoutVars>
      </dgm:prSet>
      <dgm:spPr/>
    </dgm:pt>
    <dgm:pt modelId="{7ADF06E1-DA06-4147-B355-FC6B43CDF292}" type="pres">
      <dgm:prSet presAssocID="{0B786B03-6C99-48D7-A389-ADDE45EF4487}" presName="parentLin" presStyleCnt="0"/>
      <dgm:spPr/>
    </dgm:pt>
    <dgm:pt modelId="{C8E0B908-64FD-4AD7-8062-20BB93CFB036}" type="pres">
      <dgm:prSet presAssocID="{0B786B03-6C99-48D7-A389-ADDE45EF4487}" presName="parentLeftMargin" presStyleLbl="node1" presStyleIdx="0" presStyleCnt="4"/>
      <dgm:spPr/>
    </dgm:pt>
    <dgm:pt modelId="{FBACE392-377F-4F43-AC2A-EED7EBB9D6E6}" type="pres">
      <dgm:prSet presAssocID="{0B786B03-6C99-48D7-A389-ADDE45EF4487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2292BE1D-5713-4D3C-B4B0-21622D5FCC69}" type="pres">
      <dgm:prSet presAssocID="{0B786B03-6C99-48D7-A389-ADDE45EF4487}" presName="negativeSpace" presStyleCnt="0"/>
      <dgm:spPr/>
    </dgm:pt>
    <dgm:pt modelId="{016BAA2A-10FD-4DCC-B9B4-B0A981A0F84B}" type="pres">
      <dgm:prSet presAssocID="{0B786B03-6C99-48D7-A389-ADDE45EF4487}" presName="childText" presStyleLbl="conFgAcc1" presStyleIdx="0" presStyleCnt="4">
        <dgm:presLayoutVars>
          <dgm:bulletEnabled val="1"/>
        </dgm:presLayoutVars>
      </dgm:prSet>
      <dgm:spPr/>
    </dgm:pt>
    <dgm:pt modelId="{320BE5F4-9AA7-4511-B040-76B5D12C67B1}" type="pres">
      <dgm:prSet presAssocID="{57ECEE6F-A477-4FDF-B5E3-A4EBF4D716EA}" presName="spaceBetweenRectangles" presStyleCnt="0"/>
      <dgm:spPr/>
    </dgm:pt>
    <dgm:pt modelId="{13836B9D-1986-4AA5-AEDD-043C08797AB8}" type="pres">
      <dgm:prSet presAssocID="{50D6B4ED-CB20-4723-BAA8-5CB70E296056}" presName="parentLin" presStyleCnt="0"/>
      <dgm:spPr/>
    </dgm:pt>
    <dgm:pt modelId="{B79633E2-4B86-4FEB-9D75-0973A0D50883}" type="pres">
      <dgm:prSet presAssocID="{50D6B4ED-CB20-4723-BAA8-5CB70E296056}" presName="parentLeftMargin" presStyleLbl="node1" presStyleIdx="0" presStyleCnt="4"/>
      <dgm:spPr/>
    </dgm:pt>
    <dgm:pt modelId="{A28AA0BD-B287-4E01-B8E6-DA19168ED35E}" type="pres">
      <dgm:prSet presAssocID="{50D6B4ED-CB20-4723-BAA8-5CB70E296056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4F0AAFE9-C284-4D17-ABC5-D5C11E8CE230}" type="pres">
      <dgm:prSet presAssocID="{50D6B4ED-CB20-4723-BAA8-5CB70E296056}" presName="negativeSpace" presStyleCnt="0"/>
      <dgm:spPr/>
    </dgm:pt>
    <dgm:pt modelId="{4CBE5EAB-B634-4C79-A8FD-431F5CEA250A}" type="pres">
      <dgm:prSet presAssocID="{50D6B4ED-CB20-4723-BAA8-5CB70E296056}" presName="childText" presStyleLbl="conFgAcc1" presStyleIdx="1" presStyleCnt="4">
        <dgm:presLayoutVars>
          <dgm:bulletEnabled val="1"/>
        </dgm:presLayoutVars>
      </dgm:prSet>
      <dgm:spPr/>
    </dgm:pt>
    <dgm:pt modelId="{FA9062AF-1A28-456C-8935-334DAA174DE6}" type="pres">
      <dgm:prSet presAssocID="{94E73887-B1DB-41F3-A520-D7F56B07791E}" presName="spaceBetweenRectangles" presStyleCnt="0"/>
      <dgm:spPr/>
    </dgm:pt>
    <dgm:pt modelId="{C52DDB1E-4D28-4B1B-BD06-2142BF300C48}" type="pres">
      <dgm:prSet presAssocID="{81DF3CE3-18FE-49DF-B251-486050D08FDF}" presName="parentLin" presStyleCnt="0"/>
      <dgm:spPr/>
    </dgm:pt>
    <dgm:pt modelId="{8F09C110-E3B9-4F3A-AF71-3380AEE6B3C0}" type="pres">
      <dgm:prSet presAssocID="{81DF3CE3-18FE-49DF-B251-486050D08FDF}" presName="parentLeftMargin" presStyleLbl="node1" presStyleIdx="1" presStyleCnt="4"/>
      <dgm:spPr/>
    </dgm:pt>
    <dgm:pt modelId="{61098606-9ACA-4328-BD1A-878944A69BDA}" type="pres">
      <dgm:prSet presAssocID="{81DF3CE3-18FE-49DF-B251-486050D08FDF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99B34E92-885B-49B9-8462-AF2654402C1D}" type="pres">
      <dgm:prSet presAssocID="{81DF3CE3-18FE-49DF-B251-486050D08FDF}" presName="negativeSpace" presStyleCnt="0"/>
      <dgm:spPr/>
    </dgm:pt>
    <dgm:pt modelId="{B957B344-56ED-4F9D-811A-54C077E10A6A}" type="pres">
      <dgm:prSet presAssocID="{81DF3CE3-18FE-49DF-B251-486050D08FDF}" presName="childText" presStyleLbl="conFgAcc1" presStyleIdx="2" presStyleCnt="4">
        <dgm:presLayoutVars>
          <dgm:bulletEnabled val="1"/>
        </dgm:presLayoutVars>
      </dgm:prSet>
      <dgm:spPr/>
    </dgm:pt>
    <dgm:pt modelId="{29B29144-8351-4A93-9F6E-CC5CFC904EB3}" type="pres">
      <dgm:prSet presAssocID="{68E928A0-7CF4-436A-BB0E-1F8BF71A60D6}" presName="spaceBetweenRectangles" presStyleCnt="0"/>
      <dgm:spPr/>
    </dgm:pt>
    <dgm:pt modelId="{7E4274EC-935B-425D-A69C-3C6A76A60E24}" type="pres">
      <dgm:prSet presAssocID="{ED171A6F-C63A-4BD5-BD57-F6BE5ACC19E1}" presName="parentLin" presStyleCnt="0"/>
      <dgm:spPr/>
    </dgm:pt>
    <dgm:pt modelId="{EF47116A-F842-4267-9C48-C9419F2008C1}" type="pres">
      <dgm:prSet presAssocID="{ED171A6F-C63A-4BD5-BD57-F6BE5ACC19E1}" presName="parentLeftMargin" presStyleLbl="node1" presStyleIdx="2" presStyleCnt="4"/>
      <dgm:spPr/>
    </dgm:pt>
    <dgm:pt modelId="{EE0D9D02-E761-46C6-B39D-F2F368AF01D0}" type="pres">
      <dgm:prSet presAssocID="{ED171A6F-C63A-4BD5-BD57-F6BE5ACC19E1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7B363E34-6843-472B-8705-EDE6BAA56C00}" type="pres">
      <dgm:prSet presAssocID="{ED171A6F-C63A-4BD5-BD57-F6BE5ACC19E1}" presName="negativeSpace" presStyleCnt="0"/>
      <dgm:spPr/>
    </dgm:pt>
    <dgm:pt modelId="{A5A6CF68-11C5-4176-BEDB-F6764B12584A}" type="pres">
      <dgm:prSet presAssocID="{ED171A6F-C63A-4BD5-BD57-F6BE5ACC19E1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C58AEC04-4630-4744-8A27-6AD5208EE961}" type="presOf" srcId="{2DCFD555-6E15-483D-A018-E1545544E61C}" destId="{A5A6CF68-11C5-4176-BEDB-F6764B12584A}" srcOrd="0" destOrd="0" presId="urn:microsoft.com/office/officeart/2005/8/layout/list1"/>
    <dgm:cxn modelId="{414BB205-ECED-47F0-92DD-781EBD2AE35F}" srcId="{50D6B4ED-CB20-4723-BAA8-5CB70E296056}" destId="{A0D19079-B237-4A79-B23B-6999CAF8A000}" srcOrd="1" destOrd="0" parTransId="{862D9586-67AA-42B7-AD5B-560CA07695CB}" sibTransId="{EE6DE5B2-8FD8-4EE1-80AC-9F0F58E8BC57}"/>
    <dgm:cxn modelId="{C3C37811-200C-4988-8564-FFE1ABF9443E}" srcId="{D710363D-FFB7-46F1-95D3-B1CB589145A4}" destId="{50D6B4ED-CB20-4723-BAA8-5CB70E296056}" srcOrd="1" destOrd="0" parTransId="{8A449F73-AF5A-42A7-9577-ABBD31924F9C}" sibTransId="{94E73887-B1DB-41F3-A520-D7F56B07791E}"/>
    <dgm:cxn modelId="{0A194D13-1207-4E84-8EC3-C7B8F45BA313}" srcId="{F0B9FEF5-9597-471C-A7AA-2F5A93855049}" destId="{8C5D5813-F05D-4442-BC61-2FA8CCFFCE17}" srcOrd="0" destOrd="0" parTransId="{8A0FE474-BA8F-44D6-AF50-A03F15C40479}" sibTransId="{9B4E93ED-72AE-4D27-B988-CA7D2AEE2F07}"/>
    <dgm:cxn modelId="{0D71E22A-4092-44C0-BB16-C37BE3A6A5B7}" type="presOf" srcId="{0B786B03-6C99-48D7-A389-ADDE45EF4487}" destId="{C8E0B908-64FD-4AD7-8062-20BB93CFB036}" srcOrd="0" destOrd="0" presId="urn:microsoft.com/office/officeart/2005/8/layout/list1"/>
    <dgm:cxn modelId="{01D4F22E-99E6-426D-AC2D-6D6956F78B9E}" type="presOf" srcId="{50D6B4ED-CB20-4723-BAA8-5CB70E296056}" destId="{A28AA0BD-B287-4E01-B8E6-DA19168ED35E}" srcOrd="1" destOrd="0" presId="urn:microsoft.com/office/officeart/2005/8/layout/list1"/>
    <dgm:cxn modelId="{D657A62F-39CA-47DD-A5C3-1685118C943D}" srcId="{ED171A6F-C63A-4BD5-BD57-F6BE5ACC19E1}" destId="{482455AB-7AFE-4A8B-9236-0D231A1E3E51}" srcOrd="1" destOrd="0" parTransId="{6E3544AD-F7CE-44DA-BF35-103F01F137E2}" sibTransId="{8CEBEC57-32A0-41EA-AF14-126F928B8F8A}"/>
    <dgm:cxn modelId="{B7645C31-394A-42AE-A660-57A03FBCD8D2}" type="presOf" srcId="{9F456F27-600A-42A0-96E4-5D3D77117377}" destId="{B957B344-56ED-4F9D-811A-54C077E10A6A}" srcOrd="0" destOrd="0" presId="urn:microsoft.com/office/officeart/2005/8/layout/list1"/>
    <dgm:cxn modelId="{65F10638-66CB-48D6-9B2F-28464DA782E0}" type="presOf" srcId="{F0B9FEF5-9597-471C-A7AA-2F5A93855049}" destId="{B957B344-56ED-4F9D-811A-54C077E10A6A}" srcOrd="0" destOrd="1" presId="urn:microsoft.com/office/officeart/2005/8/layout/list1"/>
    <dgm:cxn modelId="{99A4CE3F-4712-403E-8A94-8BD93648D188}" srcId="{50D6B4ED-CB20-4723-BAA8-5CB70E296056}" destId="{53AB2CAB-768A-4417-BC40-C5523DB78101}" srcOrd="0" destOrd="0" parTransId="{1DABB059-0481-41D5-A61F-5DAAEB74509B}" sibTransId="{56B64BA9-5BA9-4449-B42A-36B448BE03DD}"/>
    <dgm:cxn modelId="{C0A22160-05D9-4701-9BDB-5EB540A9F384}" type="presOf" srcId="{ED171A6F-C63A-4BD5-BD57-F6BE5ACC19E1}" destId="{EF47116A-F842-4267-9C48-C9419F2008C1}" srcOrd="0" destOrd="0" presId="urn:microsoft.com/office/officeart/2005/8/layout/list1"/>
    <dgm:cxn modelId="{F7517B41-E4F8-4094-8946-B6D57AB8847D}" type="presOf" srcId="{482455AB-7AFE-4A8B-9236-0D231A1E3E51}" destId="{A5A6CF68-11C5-4176-BEDB-F6764B12584A}" srcOrd="0" destOrd="1" presId="urn:microsoft.com/office/officeart/2005/8/layout/list1"/>
    <dgm:cxn modelId="{61D9EF65-07C2-48CD-9107-6A09CB88057A}" srcId="{81DF3CE3-18FE-49DF-B251-486050D08FDF}" destId="{9F456F27-600A-42A0-96E4-5D3D77117377}" srcOrd="0" destOrd="0" parTransId="{AE9CB851-7DA0-4761-BA6B-CBAD11209ADA}" sibTransId="{7A7933FF-A704-4DD5-867E-BF61DB8892C6}"/>
    <dgm:cxn modelId="{DF135567-9DD5-4E5D-B280-64BD7F06CC83}" type="presOf" srcId="{53AB2CAB-768A-4417-BC40-C5523DB78101}" destId="{4CBE5EAB-B634-4C79-A8FD-431F5CEA250A}" srcOrd="0" destOrd="0" presId="urn:microsoft.com/office/officeart/2005/8/layout/list1"/>
    <dgm:cxn modelId="{03ACD669-7FCE-4332-A0EF-0B9BE1BC716D}" srcId="{50D6B4ED-CB20-4723-BAA8-5CB70E296056}" destId="{4821A63D-AF7C-4B31-B1B8-46D8D66F77CD}" srcOrd="2" destOrd="0" parTransId="{D4F56CA9-0C5F-4B99-8B44-E475BA238ACB}" sibTransId="{397F2C3B-8927-45FD-9191-CE38D7A13311}"/>
    <dgm:cxn modelId="{AB72D570-70E7-49BF-9EAF-125D945D8D75}" type="presOf" srcId="{6DF8932F-62CA-48B5-A9FD-A6D1BF9636EA}" destId="{4CBE5EAB-B634-4C79-A8FD-431F5CEA250A}" srcOrd="0" destOrd="4" presId="urn:microsoft.com/office/officeart/2005/8/layout/list1"/>
    <dgm:cxn modelId="{17875652-5034-4598-9C05-FC5012E37850}" type="presOf" srcId="{0B786B03-6C99-48D7-A389-ADDE45EF4487}" destId="{FBACE392-377F-4F43-AC2A-EED7EBB9D6E6}" srcOrd="1" destOrd="0" presId="urn:microsoft.com/office/officeart/2005/8/layout/list1"/>
    <dgm:cxn modelId="{C7D82153-AE5B-43F1-93B9-8EB8F3CA8215}" srcId="{D710363D-FFB7-46F1-95D3-B1CB589145A4}" destId="{81DF3CE3-18FE-49DF-B251-486050D08FDF}" srcOrd="2" destOrd="0" parTransId="{127D590A-C1CE-459A-ABD8-8161330B80F7}" sibTransId="{68E928A0-7CF4-436A-BB0E-1F8BF71A60D6}"/>
    <dgm:cxn modelId="{10667877-5B9E-434D-9598-E6724AA68A02}" srcId="{D710363D-FFB7-46F1-95D3-B1CB589145A4}" destId="{0B786B03-6C99-48D7-A389-ADDE45EF4487}" srcOrd="0" destOrd="0" parTransId="{928C1986-E70E-4EAF-8655-F8620698CE7E}" sibTransId="{57ECEE6F-A477-4FDF-B5E3-A4EBF4D716EA}"/>
    <dgm:cxn modelId="{2097267C-3E88-4D64-86D4-67BD7951CD65}" srcId="{81DF3CE3-18FE-49DF-B251-486050D08FDF}" destId="{F0B9FEF5-9597-471C-A7AA-2F5A93855049}" srcOrd="1" destOrd="0" parTransId="{6AF47932-262D-4625-A0F4-22FF4037135B}" sibTransId="{27F02E30-580A-455A-98AA-C56FF5753742}"/>
    <dgm:cxn modelId="{E9DDE98D-7AD7-4689-9112-9DF513170FF9}" srcId="{ED171A6F-C63A-4BD5-BD57-F6BE5ACC19E1}" destId="{2DCFD555-6E15-483D-A018-E1545544E61C}" srcOrd="0" destOrd="0" parTransId="{75CFAE99-BBFD-4017-8FF9-2607B3D14031}" sibTransId="{E46655E3-C9D4-456E-B643-BD2B404F76E5}"/>
    <dgm:cxn modelId="{E6691791-A6CF-445B-839C-DB89FFBF4B2D}" type="presOf" srcId="{D710363D-FFB7-46F1-95D3-B1CB589145A4}" destId="{6A3F5D71-A82F-4A7C-A432-25C429F6BE1C}" srcOrd="0" destOrd="0" presId="urn:microsoft.com/office/officeart/2005/8/layout/list1"/>
    <dgm:cxn modelId="{DBBEF995-289B-40A3-9BD9-A3EBC19E90EA}" type="presOf" srcId="{A0D19079-B237-4A79-B23B-6999CAF8A000}" destId="{4CBE5EAB-B634-4C79-A8FD-431F5CEA250A}" srcOrd="0" destOrd="1" presId="urn:microsoft.com/office/officeart/2005/8/layout/list1"/>
    <dgm:cxn modelId="{12C833A6-DF0A-4B24-A3AC-44CC15ED8E8E}" type="presOf" srcId="{50D6B4ED-CB20-4723-BAA8-5CB70E296056}" destId="{B79633E2-4B86-4FEB-9D75-0973A0D50883}" srcOrd="0" destOrd="0" presId="urn:microsoft.com/office/officeart/2005/8/layout/list1"/>
    <dgm:cxn modelId="{D9636CA6-FED9-48EC-A028-B3A0EF718C7D}" srcId="{50D6B4ED-CB20-4723-BAA8-5CB70E296056}" destId="{F19DFDCB-AB02-4475-A166-34F504F359FC}" srcOrd="3" destOrd="0" parTransId="{5D97E8F3-7EA1-42CB-88A8-8C76292A0AB0}" sibTransId="{0998E679-7673-4F0A-898E-826C58382D25}"/>
    <dgm:cxn modelId="{91D3B0A6-2518-40FE-AD88-EB8D4FDC4856}" srcId="{50D6B4ED-CB20-4723-BAA8-5CB70E296056}" destId="{6DF8932F-62CA-48B5-A9FD-A6D1BF9636EA}" srcOrd="4" destOrd="0" parTransId="{FA6CDCEE-6BAB-4EAC-A3E7-5B7D4252E874}" sibTransId="{FAD1E420-769E-45D9-B512-0C7A105E0E9D}"/>
    <dgm:cxn modelId="{CCA822AB-DC6B-44D7-B756-0A7FAFBE7884}" type="presOf" srcId="{8C5D5813-F05D-4442-BC61-2FA8CCFFCE17}" destId="{B957B344-56ED-4F9D-811A-54C077E10A6A}" srcOrd="0" destOrd="2" presId="urn:microsoft.com/office/officeart/2005/8/layout/list1"/>
    <dgm:cxn modelId="{E44EF8AD-FEEE-4839-9212-BCFBECC8EBC0}" type="presOf" srcId="{ED171A6F-C63A-4BD5-BD57-F6BE5ACC19E1}" destId="{EE0D9D02-E761-46C6-B39D-F2F368AF01D0}" srcOrd="1" destOrd="0" presId="urn:microsoft.com/office/officeart/2005/8/layout/list1"/>
    <dgm:cxn modelId="{1DF959B0-0F83-485B-B456-6C8B867646D0}" srcId="{D710363D-FFB7-46F1-95D3-B1CB589145A4}" destId="{ED171A6F-C63A-4BD5-BD57-F6BE5ACC19E1}" srcOrd="3" destOrd="0" parTransId="{B6619561-599C-4425-8AFC-CAB3A2BF5C4B}" sibTransId="{30C7F827-0225-495D-86DE-D439B9853C78}"/>
    <dgm:cxn modelId="{071AAABE-5D51-4C87-AAD4-38AA6399C122}" type="presOf" srcId="{F19DFDCB-AB02-4475-A166-34F504F359FC}" destId="{4CBE5EAB-B634-4C79-A8FD-431F5CEA250A}" srcOrd="0" destOrd="3" presId="urn:microsoft.com/office/officeart/2005/8/layout/list1"/>
    <dgm:cxn modelId="{5228B1D0-711D-47B4-A7A0-B412C2DBFA8B}" type="presOf" srcId="{81DF3CE3-18FE-49DF-B251-486050D08FDF}" destId="{61098606-9ACA-4328-BD1A-878944A69BDA}" srcOrd="1" destOrd="0" presId="urn:microsoft.com/office/officeart/2005/8/layout/list1"/>
    <dgm:cxn modelId="{8DD334F0-A509-46D6-AEB5-9D684A95CF45}" type="presOf" srcId="{81DF3CE3-18FE-49DF-B251-486050D08FDF}" destId="{8F09C110-E3B9-4F3A-AF71-3380AEE6B3C0}" srcOrd="0" destOrd="0" presId="urn:microsoft.com/office/officeart/2005/8/layout/list1"/>
    <dgm:cxn modelId="{2AA389F6-42E9-45CC-B35D-C4CD9B4FF9F9}" type="presOf" srcId="{4821A63D-AF7C-4B31-B1B8-46D8D66F77CD}" destId="{4CBE5EAB-B634-4C79-A8FD-431F5CEA250A}" srcOrd="0" destOrd="2" presId="urn:microsoft.com/office/officeart/2005/8/layout/list1"/>
    <dgm:cxn modelId="{FBEA3D4D-787E-47FF-84E5-D0CD0052482E}" type="presParOf" srcId="{6A3F5D71-A82F-4A7C-A432-25C429F6BE1C}" destId="{7ADF06E1-DA06-4147-B355-FC6B43CDF292}" srcOrd="0" destOrd="0" presId="urn:microsoft.com/office/officeart/2005/8/layout/list1"/>
    <dgm:cxn modelId="{9634EACC-54A1-4469-9913-2AF528FB1D65}" type="presParOf" srcId="{7ADF06E1-DA06-4147-B355-FC6B43CDF292}" destId="{C8E0B908-64FD-4AD7-8062-20BB93CFB036}" srcOrd="0" destOrd="0" presId="urn:microsoft.com/office/officeart/2005/8/layout/list1"/>
    <dgm:cxn modelId="{DBFCFA87-4993-4BA4-9564-57361EB272E3}" type="presParOf" srcId="{7ADF06E1-DA06-4147-B355-FC6B43CDF292}" destId="{FBACE392-377F-4F43-AC2A-EED7EBB9D6E6}" srcOrd="1" destOrd="0" presId="urn:microsoft.com/office/officeart/2005/8/layout/list1"/>
    <dgm:cxn modelId="{6F911D4C-CF57-4E22-9397-37C947676788}" type="presParOf" srcId="{6A3F5D71-A82F-4A7C-A432-25C429F6BE1C}" destId="{2292BE1D-5713-4D3C-B4B0-21622D5FCC69}" srcOrd="1" destOrd="0" presId="urn:microsoft.com/office/officeart/2005/8/layout/list1"/>
    <dgm:cxn modelId="{A4D80E6C-612A-4309-8F40-9D768891B53A}" type="presParOf" srcId="{6A3F5D71-A82F-4A7C-A432-25C429F6BE1C}" destId="{016BAA2A-10FD-4DCC-B9B4-B0A981A0F84B}" srcOrd="2" destOrd="0" presId="urn:microsoft.com/office/officeart/2005/8/layout/list1"/>
    <dgm:cxn modelId="{71CA5492-CF91-4A5D-8BED-60FD9A216037}" type="presParOf" srcId="{6A3F5D71-A82F-4A7C-A432-25C429F6BE1C}" destId="{320BE5F4-9AA7-4511-B040-76B5D12C67B1}" srcOrd="3" destOrd="0" presId="urn:microsoft.com/office/officeart/2005/8/layout/list1"/>
    <dgm:cxn modelId="{433F4936-D54F-43DD-8C88-F6E50B0CB839}" type="presParOf" srcId="{6A3F5D71-A82F-4A7C-A432-25C429F6BE1C}" destId="{13836B9D-1986-4AA5-AEDD-043C08797AB8}" srcOrd="4" destOrd="0" presId="urn:microsoft.com/office/officeart/2005/8/layout/list1"/>
    <dgm:cxn modelId="{6DB02217-B267-4206-9CD2-9DB196140C0D}" type="presParOf" srcId="{13836B9D-1986-4AA5-AEDD-043C08797AB8}" destId="{B79633E2-4B86-4FEB-9D75-0973A0D50883}" srcOrd="0" destOrd="0" presId="urn:microsoft.com/office/officeart/2005/8/layout/list1"/>
    <dgm:cxn modelId="{917E3D44-684C-4881-A8F7-3859B5C77AB9}" type="presParOf" srcId="{13836B9D-1986-4AA5-AEDD-043C08797AB8}" destId="{A28AA0BD-B287-4E01-B8E6-DA19168ED35E}" srcOrd="1" destOrd="0" presId="urn:microsoft.com/office/officeart/2005/8/layout/list1"/>
    <dgm:cxn modelId="{697E6ABA-18EE-493C-9069-140BB8E92EF6}" type="presParOf" srcId="{6A3F5D71-A82F-4A7C-A432-25C429F6BE1C}" destId="{4F0AAFE9-C284-4D17-ABC5-D5C11E8CE230}" srcOrd="5" destOrd="0" presId="urn:microsoft.com/office/officeart/2005/8/layout/list1"/>
    <dgm:cxn modelId="{4B73E7BD-AAB3-4B1B-9094-B093032B07A7}" type="presParOf" srcId="{6A3F5D71-A82F-4A7C-A432-25C429F6BE1C}" destId="{4CBE5EAB-B634-4C79-A8FD-431F5CEA250A}" srcOrd="6" destOrd="0" presId="urn:microsoft.com/office/officeart/2005/8/layout/list1"/>
    <dgm:cxn modelId="{E199E65C-DEAD-4F5F-85A4-3F9226D008B4}" type="presParOf" srcId="{6A3F5D71-A82F-4A7C-A432-25C429F6BE1C}" destId="{FA9062AF-1A28-456C-8935-334DAA174DE6}" srcOrd="7" destOrd="0" presId="urn:microsoft.com/office/officeart/2005/8/layout/list1"/>
    <dgm:cxn modelId="{DAE6F380-AF5F-4DF7-ACBC-15859C6BB12C}" type="presParOf" srcId="{6A3F5D71-A82F-4A7C-A432-25C429F6BE1C}" destId="{C52DDB1E-4D28-4B1B-BD06-2142BF300C48}" srcOrd="8" destOrd="0" presId="urn:microsoft.com/office/officeart/2005/8/layout/list1"/>
    <dgm:cxn modelId="{4D3F1006-2F81-4304-AFAE-2CE9118698B6}" type="presParOf" srcId="{C52DDB1E-4D28-4B1B-BD06-2142BF300C48}" destId="{8F09C110-E3B9-4F3A-AF71-3380AEE6B3C0}" srcOrd="0" destOrd="0" presId="urn:microsoft.com/office/officeart/2005/8/layout/list1"/>
    <dgm:cxn modelId="{A2AAB7E6-B4B4-4AF6-A905-286594FC741F}" type="presParOf" srcId="{C52DDB1E-4D28-4B1B-BD06-2142BF300C48}" destId="{61098606-9ACA-4328-BD1A-878944A69BDA}" srcOrd="1" destOrd="0" presId="urn:microsoft.com/office/officeart/2005/8/layout/list1"/>
    <dgm:cxn modelId="{2DA1B268-6DCF-4933-8823-97141C76FECA}" type="presParOf" srcId="{6A3F5D71-A82F-4A7C-A432-25C429F6BE1C}" destId="{99B34E92-885B-49B9-8462-AF2654402C1D}" srcOrd="9" destOrd="0" presId="urn:microsoft.com/office/officeart/2005/8/layout/list1"/>
    <dgm:cxn modelId="{4D2817A8-228C-4C37-87B4-930066FC3E2F}" type="presParOf" srcId="{6A3F5D71-A82F-4A7C-A432-25C429F6BE1C}" destId="{B957B344-56ED-4F9D-811A-54C077E10A6A}" srcOrd="10" destOrd="0" presId="urn:microsoft.com/office/officeart/2005/8/layout/list1"/>
    <dgm:cxn modelId="{099A0A76-1BCC-4945-A002-A82E47AF0FDB}" type="presParOf" srcId="{6A3F5D71-A82F-4A7C-A432-25C429F6BE1C}" destId="{29B29144-8351-4A93-9F6E-CC5CFC904EB3}" srcOrd="11" destOrd="0" presId="urn:microsoft.com/office/officeart/2005/8/layout/list1"/>
    <dgm:cxn modelId="{A5267054-671A-4789-887D-2511214A270E}" type="presParOf" srcId="{6A3F5D71-A82F-4A7C-A432-25C429F6BE1C}" destId="{7E4274EC-935B-425D-A69C-3C6A76A60E24}" srcOrd="12" destOrd="0" presId="urn:microsoft.com/office/officeart/2005/8/layout/list1"/>
    <dgm:cxn modelId="{5A224CF9-423A-452A-9A2F-FF5C888F5CE9}" type="presParOf" srcId="{7E4274EC-935B-425D-A69C-3C6A76A60E24}" destId="{EF47116A-F842-4267-9C48-C9419F2008C1}" srcOrd="0" destOrd="0" presId="urn:microsoft.com/office/officeart/2005/8/layout/list1"/>
    <dgm:cxn modelId="{B53E434D-353B-47B1-AFB5-A119A610EF2D}" type="presParOf" srcId="{7E4274EC-935B-425D-A69C-3C6A76A60E24}" destId="{EE0D9D02-E761-46C6-B39D-F2F368AF01D0}" srcOrd="1" destOrd="0" presId="urn:microsoft.com/office/officeart/2005/8/layout/list1"/>
    <dgm:cxn modelId="{EB1ACA84-DE89-4045-8A6C-479EA9892E97}" type="presParOf" srcId="{6A3F5D71-A82F-4A7C-A432-25C429F6BE1C}" destId="{7B363E34-6843-472B-8705-EDE6BAA56C00}" srcOrd="13" destOrd="0" presId="urn:microsoft.com/office/officeart/2005/8/layout/list1"/>
    <dgm:cxn modelId="{23185733-E23A-4243-B969-E67CDBCA48F3}" type="presParOf" srcId="{6A3F5D71-A82F-4A7C-A432-25C429F6BE1C}" destId="{A5A6CF68-11C5-4176-BEDB-F6764B12584A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710363D-FFB7-46F1-95D3-B1CB589145A4}" type="doc">
      <dgm:prSet loTypeId="urn:microsoft.com/office/officeart/2005/8/layout/list1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6A3F5D71-A82F-4A7C-A432-25C429F6BE1C}" type="pres">
      <dgm:prSet presAssocID="{D710363D-FFB7-46F1-95D3-B1CB589145A4}" presName="linear" presStyleCnt="0">
        <dgm:presLayoutVars>
          <dgm:dir/>
          <dgm:animLvl val="lvl"/>
          <dgm:resizeHandles val="exact"/>
        </dgm:presLayoutVars>
      </dgm:prSet>
      <dgm:spPr/>
    </dgm:pt>
  </dgm:ptLst>
  <dgm:cxnLst>
    <dgm:cxn modelId="{E6691791-A6CF-445B-839C-DB89FFBF4B2D}" type="presOf" srcId="{D710363D-FFB7-46F1-95D3-B1CB589145A4}" destId="{6A3F5D71-A82F-4A7C-A432-25C429F6BE1C}" srcOrd="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FBD382-3474-4F79-B13A-787127CEC48C}">
      <dsp:nvSpPr>
        <dsp:cNvPr id="0" name=""/>
        <dsp:cNvSpPr/>
      </dsp:nvSpPr>
      <dsp:spPr>
        <a:xfrm>
          <a:off x="3277" y="349811"/>
          <a:ext cx="2600194" cy="1560116"/>
        </a:xfrm>
        <a:prstGeom prst="rect">
          <a:avLst/>
        </a:prstGeom>
        <a:solidFill>
          <a:schemeClr val="accent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2000" b="1" kern="1200" dirty="0"/>
            <a:t>Infrequent periods </a:t>
          </a:r>
          <a:r>
            <a:rPr lang="en-NZ" sz="2000" kern="1200" dirty="0"/>
            <a:t>(oligomenorrhoea)</a:t>
          </a:r>
          <a:endParaRPr lang="en-US" sz="2000" kern="1200" dirty="0"/>
        </a:p>
      </dsp:txBody>
      <dsp:txXfrm>
        <a:off x="3277" y="349811"/>
        <a:ext cx="2600194" cy="1560116"/>
      </dsp:txXfrm>
    </dsp:sp>
    <dsp:sp modelId="{1EE647BE-7C04-4D53-93B0-976A4B22A2BA}">
      <dsp:nvSpPr>
        <dsp:cNvPr id="0" name=""/>
        <dsp:cNvSpPr/>
      </dsp:nvSpPr>
      <dsp:spPr>
        <a:xfrm>
          <a:off x="2863491" y="349811"/>
          <a:ext cx="2600194" cy="1560116"/>
        </a:xfrm>
        <a:prstGeom prst="rect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2000" b="1" kern="1200" dirty="0"/>
            <a:t>Bleeding between periods </a:t>
          </a:r>
          <a:r>
            <a:rPr lang="en-NZ" sz="2000" kern="1200" dirty="0"/>
            <a:t>(intermenstrual bleeding, IMB)</a:t>
          </a:r>
          <a:endParaRPr lang="en-US" sz="2000" kern="1200" dirty="0"/>
        </a:p>
      </dsp:txBody>
      <dsp:txXfrm>
        <a:off x="2863491" y="349811"/>
        <a:ext cx="2600194" cy="1560116"/>
      </dsp:txXfrm>
    </dsp:sp>
    <dsp:sp modelId="{C92D0BB3-DB9B-4682-91A6-3FBAED9C4770}">
      <dsp:nvSpPr>
        <dsp:cNvPr id="0" name=""/>
        <dsp:cNvSpPr/>
      </dsp:nvSpPr>
      <dsp:spPr>
        <a:xfrm>
          <a:off x="5723704" y="349811"/>
          <a:ext cx="2600194" cy="1560116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2000" b="1" kern="1200" dirty="0"/>
            <a:t>Bleeding with sex </a:t>
          </a:r>
          <a:r>
            <a:rPr lang="en-NZ" sz="2000" kern="1200" dirty="0"/>
            <a:t>(including postcoital bleeding, PCB)</a:t>
          </a:r>
          <a:endParaRPr lang="en-US" sz="2000" kern="1200" dirty="0"/>
        </a:p>
      </dsp:txBody>
      <dsp:txXfrm>
        <a:off x="5723704" y="349811"/>
        <a:ext cx="2600194" cy="1560116"/>
      </dsp:txXfrm>
    </dsp:sp>
    <dsp:sp modelId="{D690C349-3826-4E5A-8398-A7B2D0EDA6E1}">
      <dsp:nvSpPr>
        <dsp:cNvPr id="0" name=""/>
        <dsp:cNvSpPr/>
      </dsp:nvSpPr>
      <dsp:spPr>
        <a:xfrm>
          <a:off x="8583918" y="349811"/>
          <a:ext cx="2600194" cy="1560116"/>
        </a:xfrm>
        <a:prstGeom prst="rect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2000" b="1" kern="1200" dirty="0"/>
            <a:t>Frequent bleeding </a:t>
          </a:r>
          <a:r>
            <a:rPr lang="en-NZ" sz="2000" kern="1200" dirty="0"/>
            <a:t>(&lt;21 day cycle, persistent bleeding with no pattern)</a:t>
          </a:r>
          <a:endParaRPr lang="en-US" sz="2000" kern="1200" dirty="0"/>
        </a:p>
      </dsp:txBody>
      <dsp:txXfrm>
        <a:off x="8583918" y="349811"/>
        <a:ext cx="2600194" cy="1560116"/>
      </dsp:txXfrm>
    </dsp:sp>
    <dsp:sp modelId="{AE52C5BE-A4E0-4EB7-80A8-05D253F3EF3A}">
      <dsp:nvSpPr>
        <dsp:cNvPr id="0" name=""/>
        <dsp:cNvSpPr/>
      </dsp:nvSpPr>
      <dsp:spPr>
        <a:xfrm>
          <a:off x="3277" y="2169947"/>
          <a:ext cx="2600194" cy="1560116"/>
        </a:xfrm>
        <a:prstGeom prst="rect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2000" b="1" kern="1200" dirty="0"/>
            <a:t>Heavy bleeding</a:t>
          </a:r>
          <a:endParaRPr lang="en-US" sz="2000" b="1" kern="1200" dirty="0"/>
        </a:p>
      </dsp:txBody>
      <dsp:txXfrm>
        <a:off x="3277" y="2169947"/>
        <a:ext cx="2600194" cy="1560116"/>
      </dsp:txXfrm>
    </dsp:sp>
    <dsp:sp modelId="{674CCF3D-D756-47F4-89E2-5A20E90909F2}">
      <dsp:nvSpPr>
        <dsp:cNvPr id="0" name=""/>
        <dsp:cNvSpPr/>
      </dsp:nvSpPr>
      <dsp:spPr>
        <a:xfrm>
          <a:off x="2863491" y="2169947"/>
          <a:ext cx="2600194" cy="156011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2000" b="1" kern="1200" dirty="0"/>
            <a:t>Prolonged periods</a:t>
          </a:r>
          <a:endParaRPr lang="en-US" sz="2000" b="1" kern="1200" dirty="0"/>
        </a:p>
      </dsp:txBody>
      <dsp:txXfrm>
        <a:off x="2863491" y="2169947"/>
        <a:ext cx="2600194" cy="1560116"/>
      </dsp:txXfrm>
    </dsp:sp>
    <dsp:sp modelId="{992A036B-F346-4385-953B-9468277BE52E}">
      <dsp:nvSpPr>
        <dsp:cNvPr id="0" name=""/>
        <dsp:cNvSpPr/>
      </dsp:nvSpPr>
      <dsp:spPr>
        <a:xfrm>
          <a:off x="5723704" y="2169947"/>
          <a:ext cx="2600194" cy="1560116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2000" b="1" kern="1200" dirty="0"/>
            <a:t>Bleeding after menopause </a:t>
          </a:r>
          <a:r>
            <a:rPr lang="en-NZ" sz="2000" kern="1200" dirty="0"/>
            <a:t>(&gt;12 months without bleeding, PMB)</a:t>
          </a:r>
          <a:endParaRPr lang="en-US" sz="2000" kern="1200" dirty="0"/>
        </a:p>
      </dsp:txBody>
      <dsp:txXfrm>
        <a:off x="5723704" y="2169947"/>
        <a:ext cx="2600194" cy="1560116"/>
      </dsp:txXfrm>
    </dsp:sp>
    <dsp:sp modelId="{54CA99E8-E794-4F04-A505-5819AAC9089A}">
      <dsp:nvSpPr>
        <dsp:cNvPr id="0" name=""/>
        <dsp:cNvSpPr/>
      </dsp:nvSpPr>
      <dsp:spPr>
        <a:xfrm>
          <a:off x="8583918" y="2169947"/>
          <a:ext cx="2600194" cy="1560116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2000" b="1" kern="1200" dirty="0"/>
            <a:t>Vulval, Urinary tract or PR bleeding </a:t>
          </a:r>
          <a:r>
            <a:rPr lang="en-NZ" sz="2000" kern="1200" dirty="0"/>
            <a:t>mistaken for vaginal bleeding</a:t>
          </a:r>
          <a:endParaRPr lang="en-US" sz="2000" kern="1200" dirty="0"/>
        </a:p>
      </dsp:txBody>
      <dsp:txXfrm>
        <a:off x="8583918" y="2169947"/>
        <a:ext cx="2600194" cy="156011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43EE0B-DB30-482E-BC98-86BF2C0861C8}">
      <dsp:nvSpPr>
        <dsp:cNvPr id="0" name=""/>
        <dsp:cNvSpPr/>
      </dsp:nvSpPr>
      <dsp:spPr>
        <a:xfrm>
          <a:off x="0" y="16749"/>
          <a:ext cx="5944427" cy="749933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1800" kern="1200" dirty="0"/>
            <a:t>Pattern of bleeding/IMB/PCB, is this new?, impact on life</a:t>
          </a:r>
          <a:endParaRPr lang="en-US" sz="1800" kern="1200" dirty="0"/>
        </a:p>
      </dsp:txBody>
      <dsp:txXfrm>
        <a:off x="36609" y="53358"/>
        <a:ext cx="5871209" cy="676715"/>
      </dsp:txXfrm>
    </dsp:sp>
    <dsp:sp modelId="{C57FA250-F92D-457F-9259-E39F9BD46A45}">
      <dsp:nvSpPr>
        <dsp:cNvPr id="0" name=""/>
        <dsp:cNvSpPr/>
      </dsp:nvSpPr>
      <dsp:spPr>
        <a:xfrm>
          <a:off x="0" y="818522"/>
          <a:ext cx="5944427" cy="749933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1800" kern="1200"/>
            <a:t>Clarify flow e.g. how frequently change products, double protection, clots, flooding</a:t>
          </a:r>
          <a:endParaRPr lang="en-US" sz="1800" kern="1200"/>
        </a:p>
      </dsp:txBody>
      <dsp:txXfrm>
        <a:off x="36609" y="855131"/>
        <a:ext cx="5871209" cy="676715"/>
      </dsp:txXfrm>
    </dsp:sp>
    <dsp:sp modelId="{BF2008D8-7E8E-4B90-B38B-A7EC603CF7C2}">
      <dsp:nvSpPr>
        <dsp:cNvPr id="0" name=""/>
        <dsp:cNvSpPr/>
      </dsp:nvSpPr>
      <dsp:spPr>
        <a:xfrm>
          <a:off x="0" y="1620296"/>
          <a:ext cx="5944427" cy="749933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1800" kern="1200"/>
            <a:t>Pregnancies, fertility wishes, contraception</a:t>
          </a:r>
          <a:endParaRPr lang="en-US" sz="1800" kern="1200"/>
        </a:p>
      </dsp:txBody>
      <dsp:txXfrm>
        <a:off x="36609" y="1656905"/>
        <a:ext cx="5871209" cy="676715"/>
      </dsp:txXfrm>
    </dsp:sp>
    <dsp:sp modelId="{9455C295-0134-4392-ABB1-5760344005F8}">
      <dsp:nvSpPr>
        <dsp:cNvPr id="0" name=""/>
        <dsp:cNvSpPr/>
      </dsp:nvSpPr>
      <dsp:spPr>
        <a:xfrm>
          <a:off x="0" y="2422069"/>
          <a:ext cx="5944427" cy="749933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1800" kern="1200" dirty="0"/>
            <a:t>STIs, cervical screening </a:t>
          </a:r>
          <a:endParaRPr lang="en-US" sz="1800" kern="1200" dirty="0"/>
        </a:p>
      </dsp:txBody>
      <dsp:txXfrm>
        <a:off x="36609" y="2458678"/>
        <a:ext cx="5871209" cy="676715"/>
      </dsp:txXfrm>
    </dsp:sp>
    <dsp:sp modelId="{0FEAA5AA-7D52-4CF3-8FE5-3EE239EC1243}">
      <dsp:nvSpPr>
        <dsp:cNvPr id="0" name=""/>
        <dsp:cNvSpPr/>
      </dsp:nvSpPr>
      <dsp:spPr>
        <a:xfrm>
          <a:off x="0" y="3223843"/>
          <a:ext cx="5944427" cy="749933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1800" kern="1200"/>
            <a:t>Associated symptoms e.g. bruising/bleeding, anaemia, pain, bowels/bladder</a:t>
          </a:r>
          <a:endParaRPr lang="en-US" sz="1800" kern="1200"/>
        </a:p>
      </dsp:txBody>
      <dsp:txXfrm>
        <a:off x="36609" y="3260452"/>
        <a:ext cx="5871209" cy="676715"/>
      </dsp:txXfrm>
    </dsp:sp>
    <dsp:sp modelId="{6699EAC4-18C1-4F35-8B46-A967032F7A77}">
      <dsp:nvSpPr>
        <dsp:cNvPr id="0" name=""/>
        <dsp:cNvSpPr/>
      </dsp:nvSpPr>
      <dsp:spPr>
        <a:xfrm>
          <a:off x="0" y="4025616"/>
          <a:ext cx="5944427" cy="749933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1800" kern="1200" dirty="0"/>
            <a:t>PMH, medications </a:t>
          </a:r>
          <a:endParaRPr lang="en-US" sz="1800" kern="1200" dirty="0"/>
        </a:p>
      </dsp:txBody>
      <dsp:txXfrm>
        <a:off x="36609" y="4062225"/>
        <a:ext cx="5871209" cy="676715"/>
      </dsp:txXfrm>
    </dsp:sp>
    <dsp:sp modelId="{26299A34-338D-4380-B2D7-E427EC6E0210}">
      <dsp:nvSpPr>
        <dsp:cNvPr id="0" name=""/>
        <dsp:cNvSpPr/>
      </dsp:nvSpPr>
      <dsp:spPr>
        <a:xfrm>
          <a:off x="0" y="4827390"/>
          <a:ext cx="5944427" cy="749933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1800" kern="1200"/>
            <a:t>Family history</a:t>
          </a:r>
          <a:endParaRPr lang="en-US" sz="1800" kern="1200"/>
        </a:p>
      </dsp:txBody>
      <dsp:txXfrm>
        <a:off x="36609" y="4863999"/>
        <a:ext cx="5871209" cy="67671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C402E8-4B8C-49D1-B056-466C3DA8487B}">
      <dsp:nvSpPr>
        <dsp:cNvPr id="0" name=""/>
        <dsp:cNvSpPr/>
      </dsp:nvSpPr>
      <dsp:spPr>
        <a:xfrm>
          <a:off x="0" y="349216"/>
          <a:ext cx="5944427" cy="90558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3600" kern="1200"/>
            <a:t>General, thyroid, anaemia etc</a:t>
          </a:r>
          <a:endParaRPr lang="en-US" sz="3600" kern="1200"/>
        </a:p>
      </dsp:txBody>
      <dsp:txXfrm>
        <a:off x="44207" y="393423"/>
        <a:ext cx="5856013" cy="817166"/>
      </dsp:txXfrm>
    </dsp:sp>
    <dsp:sp modelId="{B5C5719C-F6DB-472F-9784-EABBEFBA28FD}">
      <dsp:nvSpPr>
        <dsp:cNvPr id="0" name=""/>
        <dsp:cNvSpPr/>
      </dsp:nvSpPr>
      <dsp:spPr>
        <a:xfrm>
          <a:off x="0" y="1358476"/>
          <a:ext cx="5944427" cy="905580"/>
        </a:xfrm>
        <a:prstGeom prst="roundRect">
          <a:avLst/>
        </a:prstGeom>
        <a:solidFill>
          <a:schemeClr val="accent2">
            <a:hueOff val="11635776"/>
            <a:satOff val="-69541"/>
            <a:lumOff val="-1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3600" kern="1200"/>
            <a:t>Abdomen and pelvic exam</a:t>
          </a:r>
          <a:endParaRPr lang="en-US" sz="3600" kern="1200"/>
        </a:p>
      </dsp:txBody>
      <dsp:txXfrm>
        <a:off x="44207" y="1402683"/>
        <a:ext cx="5856013" cy="817166"/>
      </dsp:txXfrm>
    </dsp:sp>
    <dsp:sp modelId="{A525547A-350D-4AEA-839D-B928002256C9}">
      <dsp:nvSpPr>
        <dsp:cNvPr id="0" name=""/>
        <dsp:cNvSpPr/>
      </dsp:nvSpPr>
      <dsp:spPr>
        <a:xfrm>
          <a:off x="0" y="2264056"/>
          <a:ext cx="5944427" cy="29808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8736" tIns="45720" rIns="256032" bIns="4572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NZ" sz="2800" kern="1200"/>
            <a:t>Abdominal mass</a:t>
          </a:r>
          <a:endParaRPr lang="en-US" sz="2800" kern="120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NZ" sz="2800" kern="1200"/>
            <a:t>Bulky uterus or pelvic mass</a:t>
          </a:r>
          <a:endParaRPr lang="en-US" sz="2800" kern="120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NZ" sz="2800" kern="1200"/>
            <a:t>+/- swabs</a:t>
          </a:r>
          <a:endParaRPr lang="en-US" sz="2800" kern="120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NZ" sz="2800" kern="1200"/>
            <a:t>+/- Cervical smear</a:t>
          </a:r>
          <a:endParaRPr lang="en-US" sz="2800" kern="120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NZ" sz="2800" kern="1200" dirty="0"/>
            <a:t>+/- Pipelle endometrial biopsy (or later)</a:t>
          </a:r>
          <a:endParaRPr lang="en-US" sz="2800" kern="1200" dirty="0"/>
        </a:p>
      </dsp:txBody>
      <dsp:txXfrm>
        <a:off x="0" y="2264056"/>
        <a:ext cx="5944427" cy="298080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6BAA2A-10FD-4DCC-B9B4-B0A981A0F84B}">
      <dsp:nvSpPr>
        <dsp:cNvPr id="0" name=""/>
        <dsp:cNvSpPr/>
      </dsp:nvSpPr>
      <dsp:spPr>
        <a:xfrm>
          <a:off x="0" y="278269"/>
          <a:ext cx="9484254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BACE392-377F-4F43-AC2A-EED7EBB9D6E6}">
      <dsp:nvSpPr>
        <dsp:cNvPr id="0" name=""/>
        <dsp:cNvSpPr/>
      </dsp:nvSpPr>
      <dsp:spPr>
        <a:xfrm>
          <a:off x="474212" y="71629"/>
          <a:ext cx="6638977" cy="41328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0938" tIns="0" rIns="250938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Pregnancy test</a:t>
          </a:r>
        </a:p>
      </dsp:txBody>
      <dsp:txXfrm>
        <a:off x="494387" y="91804"/>
        <a:ext cx="6598627" cy="372930"/>
      </dsp:txXfrm>
    </dsp:sp>
    <dsp:sp modelId="{4CBE5EAB-B634-4C79-A8FD-431F5CEA250A}">
      <dsp:nvSpPr>
        <dsp:cNvPr id="0" name=""/>
        <dsp:cNvSpPr/>
      </dsp:nvSpPr>
      <dsp:spPr>
        <a:xfrm>
          <a:off x="0" y="913309"/>
          <a:ext cx="9484254" cy="17199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36083" tIns="291592" rIns="736083" bIns="113792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CBC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TSH if thyroid symptoms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Ferritin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+/- reproductive hormones 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+/- </a:t>
          </a:r>
          <a:r>
            <a:rPr lang="en-US" sz="1500" kern="1200" dirty="0" err="1"/>
            <a:t>coag</a:t>
          </a:r>
          <a:r>
            <a:rPr lang="en-US" sz="1500" kern="1200" dirty="0"/>
            <a:t> studies </a:t>
          </a:r>
        </a:p>
      </dsp:txBody>
      <dsp:txXfrm>
        <a:off x="0" y="913309"/>
        <a:ext cx="9484254" cy="1719900"/>
      </dsp:txXfrm>
    </dsp:sp>
    <dsp:sp modelId="{A28AA0BD-B287-4E01-B8E6-DA19168ED35E}">
      <dsp:nvSpPr>
        <dsp:cNvPr id="0" name=""/>
        <dsp:cNvSpPr/>
      </dsp:nvSpPr>
      <dsp:spPr>
        <a:xfrm>
          <a:off x="474212" y="706669"/>
          <a:ext cx="6638977" cy="41328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0938" tIns="0" rIns="250938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Blood tests</a:t>
          </a:r>
        </a:p>
      </dsp:txBody>
      <dsp:txXfrm>
        <a:off x="494387" y="726844"/>
        <a:ext cx="6598627" cy="372930"/>
      </dsp:txXfrm>
    </dsp:sp>
    <dsp:sp modelId="{B957B344-56ED-4F9D-811A-54C077E10A6A}">
      <dsp:nvSpPr>
        <dsp:cNvPr id="0" name=""/>
        <dsp:cNvSpPr/>
      </dsp:nvSpPr>
      <dsp:spPr>
        <a:xfrm>
          <a:off x="0" y="2915449"/>
          <a:ext cx="9484254" cy="11025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36083" tIns="291592" rIns="736083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45y+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35y+ and risk factor/s</a:t>
          </a:r>
        </a:p>
        <a:p>
          <a:pPr marL="228600" lvl="2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Larger body size, ethnicity, diabetes, family history, PCOS, nulliparous</a:t>
          </a:r>
        </a:p>
      </dsp:txBody>
      <dsp:txXfrm>
        <a:off x="0" y="2915449"/>
        <a:ext cx="9484254" cy="1102500"/>
      </dsp:txXfrm>
    </dsp:sp>
    <dsp:sp modelId="{61098606-9ACA-4328-BD1A-878944A69BDA}">
      <dsp:nvSpPr>
        <dsp:cNvPr id="0" name=""/>
        <dsp:cNvSpPr/>
      </dsp:nvSpPr>
      <dsp:spPr>
        <a:xfrm>
          <a:off x="474212" y="2708809"/>
          <a:ext cx="6638977" cy="41328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0938" tIns="0" rIns="250938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Pipelle biopsy if not already performed</a:t>
          </a:r>
        </a:p>
      </dsp:txBody>
      <dsp:txXfrm>
        <a:off x="494387" y="2728984"/>
        <a:ext cx="6598627" cy="372930"/>
      </dsp:txXfrm>
    </dsp:sp>
    <dsp:sp modelId="{A5A6CF68-11C5-4176-BEDB-F6764B12584A}">
      <dsp:nvSpPr>
        <dsp:cNvPr id="0" name=""/>
        <dsp:cNvSpPr/>
      </dsp:nvSpPr>
      <dsp:spPr>
        <a:xfrm>
          <a:off x="0" y="4300189"/>
          <a:ext cx="9484254" cy="105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36083" tIns="291592" rIns="736083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Depends on local </a:t>
          </a:r>
          <a:r>
            <a:rPr lang="en-US" sz="1400" kern="1200" dirty="0" err="1"/>
            <a:t>healthpathway</a:t>
          </a:r>
          <a:r>
            <a:rPr lang="en-US" sz="1400" kern="1200" dirty="0"/>
            <a:t> if funded in community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CDHB: uterus palpable abdominally, pelvic mass on bimanual, not responded to medical therapy, persistent IMB, abnormal Pipelle or unable to obtain/insufficient </a:t>
          </a:r>
        </a:p>
      </dsp:txBody>
      <dsp:txXfrm>
        <a:off x="0" y="4300189"/>
        <a:ext cx="9484254" cy="1058400"/>
      </dsp:txXfrm>
    </dsp:sp>
    <dsp:sp modelId="{EE0D9D02-E761-46C6-B39D-F2F368AF01D0}">
      <dsp:nvSpPr>
        <dsp:cNvPr id="0" name=""/>
        <dsp:cNvSpPr/>
      </dsp:nvSpPr>
      <dsp:spPr>
        <a:xfrm>
          <a:off x="474212" y="4093549"/>
          <a:ext cx="6638977" cy="41328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0938" tIns="0" rIns="250938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Pelvic USS</a:t>
          </a:r>
        </a:p>
      </dsp:txBody>
      <dsp:txXfrm>
        <a:off x="494387" y="4113724"/>
        <a:ext cx="6598627" cy="37293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0F28B-45E3-4585-87E3-73838692A7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668049"/>
            <a:ext cx="7626795" cy="2841914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F755B0-E17A-4B52-A99D-C35BB18BB2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3602038"/>
            <a:ext cx="7626795" cy="2501728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390C28-805B-4DA6-A10E-651C0FD017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t>5/26/2022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5EBBA9-C52F-4628-AE0D-DCD1772F9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5BAC57-F8E1-4B54-A111-CB53B3203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9100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A5B40-C529-41A6-8D06-07AF9430A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B5A354-E2A8-4A91-9D7A-36D9E0915C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5D3944-2E3D-42BC-B83D-7630699D48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t>5/26/2022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FC57FA-204E-4A7A-BAE2-DF17BB0FFB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BDA36D-49FF-495A-8E25-4CCC98E39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8736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544ECD05-4E94-4A60-8FDA-700BF100B0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Color Fill">
            <a:extLst>
              <a:ext uri="{FF2B5EF4-FFF2-40B4-BE49-F238E27FC236}">
                <a16:creationId xmlns:a16="http://schemas.microsoft.com/office/drawing/2014/main" id="{8BCB0EB2-4067-418C-9465-9D4C71240E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lumMod val="75000"/>
              <a:lumOff val="25000"/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4E37999-41E7-446D-8C53-B904C3CE87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300855" y="0"/>
            <a:ext cx="1891145" cy="5600700"/>
            <a:chOff x="10300855" y="0"/>
            <a:chExt cx="1891145" cy="5600700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438A90E8-87F8-4150-B5EB-E19C8A01AFB9}"/>
                </a:ext>
              </a:extLst>
            </p:cNvPr>
            <p:cNvSpPr/>
            <p:nvPr/>
          </p:nvSpPr>
          <p:spPr>
            <a:xfrm>
              <a:off x="11783194" y="2943021"/>
              <a:ext cx="246527" cy="2465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0" name="Graphic 9">
              <a:extLst>
                <a:ext uri="{FF2B5EF4-FFF2-40B4-BE49-F238E27FC236}">
                  <a16:creationId xmlns:a16="http://schemas.microsoft.com/office/drawing/2014/main" id="{724DCA1C-A8E8-4F90-8FAE-85B1426C108A}"/>
                </a:ext>
              </a:extLst>
            </p:cNvPr>
            <p:cNvSpPr/>
            <p:nvPr/>
          </p:nvSpPr>
          <p:spPr>
            <a:xfrm>
              <a:off x="10330568" y="2199078"/>
              <a:ext cx="1195288" cy="1195289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solidFill>
              <a:schemeClr val="accent1">
                <a:lumMod val="75000"/>
                <a:alpha val="65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158D6291-6756-44E3-9FCE-0B2ECA5EE664}"/>
                </a:ext>
              </a:extLst>
            </p:cNvPr>
            <p:cNvSpPr/>
            <p:nvPr/>
          </p:nvSpPr>
          <p:spPr>
            <a:xfrm flipV="1">
              <a:off x="11151383" y="4336822"/>
              <a:ext cx="1040617" cy="1263878"/>
            </a:xfrm>
            <a:custGeom>
              <a:avLst/>
              <a:gdLst>
                <a:gd name="connsiteX0" fmla="*/ 1087069 w 1119832"/>
                <a:gd name="connsiteY0" fmla="*/ 1138 h 1360088"/>
                <a:gd name="connsiteX1" fmla="*/ 1119832 w 1119832"/>
                <a:gd name="connsiteY1" fmla="*/ 3278 h 1360088"/>
                <a:gd name="connsiteX2" fmla="*/ 1119832 w 1119832"/>
                <a:gd name="connsiteY2" fmla="*/ 1097964 h 1360088"/>
                <a:gd name="connsiteX3" fmla="*/ 1109686 w 1119832"/>
                <a:gd name="connsiteY3" fmla="*/ 1109686 h 1360088"/>
                <a:gd name="connsiteX4" fmla="*/ 25249 w 1119832"/>
                <a:gd name="connsiteY4" fmla="*/ 1334840 h 1360088"/>
                <a:gd name="connsiteX5" fmla="*/ 250404 w 1119832"/>
                <a:gd name="connsiteY5" fmla="*/ 250404 h 1360088"/>
                <a:gd name="connsiteX6" fmla="*/ 1087069 w 1119832"/>
                <a:gd name="connsiteY6" fmla="*/ 1138 h 1360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19832" h="1360088">
                  <a:moveTo>
                    <a:pt x="1087069" y="1138"/>
                  </a:moveTo>
                  <a:lnTo>
                    <a:pt x="1119832" y="3278"/>
                  </a:lnTo>
                  <a:lnTo>
                    <a:pt x="1119832" y="1097964"/>
                  </a:lnTo>
                  <a:lnTo>
                    <a:pt x="1109686" y="1109686"/>
                  </a:lnTo>
                  <a:cubicBezTo>
                    <a:pt x="748058" y="1471314"/>
                    <a:pt x="25249" y="1334840"/>
                    <a:pt x="25249" y="1334840"/>
                  </a:cubicBezTo>
                  <a:cubicBezTo>
                    <a:pt x="25249" y="1334840"/>
                    <a:pt x="-111224" y="612032"/>
                    <a:pt x="250404" y="250404"/>
                  </a:cubicBezTo>
                  <a:cubicBezTo>
                    <a:pt x="476422" y="24386"/>
                    <a:pt x="843525" y="-7060"/>
                    <a:pt x="1087069" y="1138"/>
                  </a:cubicBez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 dirty="0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C37CA96E-9DD9-4172-B63B-50DF43B576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1638492" y="2767655"/>
              <a:ext cx="553508" cy="1567713"/>
            </a:xfrm>
            <a:custGeom>
              <a:avLst/>
              <a:gdLst>
                <a:gd name="connsiteX0" fmla="*/ 612019 w 612019"/>
                <a:gd name="connsiteY0" fmla="*/ 0 h 1733435"/>
                <a:gd name="connsiteX1" fmla="*/ 612019 w 612019"/>
                <a:gd name="connsiteY1" fmla="*/ 1733435 h 1733435"/>
                <a:gd name="connsiteX2" fmla="*/ 180103 w 612019"/>
                <a:gd name="connsiteY2" fmla="*/ 1301519 h 1733435"/>
                <a:gd name="connsiteX3" fmla="*/ 180103 w 612019"/>
                <a:gd name="connsiteY3" fmla="*/ 431916 h 173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2019" h="1733435">
                  <a:moveTo>
                    <a:pt x="612019" y="0"/>
                  </a:moveTo>
                  <a:lnTo>
                    <a:pt x="612019" y="1733435"/>
                  </a:lnTo>
                  <a:lnTo>
                    <a:pt x="180103" y="1301519"/>
                  </a:lnTo>
                  <a:cubicBezTo>
                    <a:pt x="-60034" y="1061382"/>
                    <a:pt x="-60034" y="672053"/>
                    <a:pt x="180103" y="431916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 dirty="0"/>
            </a:p>
          </p:txBody>
        </p:sp>
        <p:sp>
          <p:nvSpPr>
            <p:cNvPr id="13" name="Graphic 9">
              <a:extLst>
                <a:ext uri="{FF2B5EF4-FFF2-40B4-BE49-F238E27FC236}">
                  <a16:creationId xmlns:a16="http://schemas.microsoft.com/office/drawing/2014/main" id="{B335AFFE-BF3D-491C-8255-692B9DAC6775}"/>
                </a:ext>
              </a:extLst>
            </p:cNvPr>
            <p:cNvSpPr/>
            <p:nvPr/>
          </p:nvSpPr>
          <p:spPr>
            <a:xfrm flipH="1">
              <a:off x="10300855" y="0"/>
              <a:ext cx="1891145" cy="1891145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solidFill>
              <a:schemeClr val="accent1"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14" name="Graphic 9">
              <a:extLst>
                <a:ext uri="{FF2B5EF4-FFF2-40B4-BE49-F238E27FC236}">
                  <a16:creationId xmlns:a16="http://schemas.microsoft.com/office/drawing/2014/main" id="{AA052AAF-7A7C-4EDB-AE2C-FCA3A756C4E5}"/>
                </a:ext>
              </a:extLst>
            </p:cNvPr>
            <p:cNvSpPr/>
            <p:nvPr/>
          </p:nvSpPr>
          <p:spPr>
            <a:xfrm flipH="1">
              <a:off x="10424367" y="122795"/>
              <a:ext cx="1644119" cy="1644119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</p:grpSp>
      <p:sp>
        <p:nvSpPr>
          <p:cNvPr id="20" name="Texture">
            <a:extLst>
              <a:ext uri="{FF2B5EF4-FFF2-40B4-BE49-F238E27FC236}">
                <a16:creationId xmlns:a16="http://schemas.microsoft.com/office/drawing/2014/main" id="{31F99E9D-6528-47AC-B178-7032D0E17D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48" y="0"/>
            <a:ext cx="12188952" cy="6858000"/>
          </a:xfrm>
          <a:prstGeom prst="rect">
            <a:avLst/>
          </a:prstGeom>
          <a:blipFill dpi="0" rotWithShape="1">
            <a:blip r:embed="rId2">
              <a:alphaModFix amt="6000"/>
            </a:blip>
            <a:srcRect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834DD302-622D-4E42-BD6F-FAAA98B372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306311" y="668049"/>
            <a:ext cx="2628900" cy="55089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70D9F5-C907-405F-BE11-571C61745E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668049"/>
            <a:ext cx="6689098" cy="550891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CFD860-3FBD-4FE7-A9FD-1D4A4D10AA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t>5/26/2022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0A367B-81B3-4BD3-9C95-18EC0710A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7D8E54-346D-4D66-BF99-96DA43F80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8321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EA2C84-1247-4534-81D1-136C3E1EBB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48D490-CEA6-4844-A537-F749658D37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DAEFC9-887F-4E73-9938-6032D52864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t>5/26/2022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FCF0CF-134A-404E-A177-9FAAA039F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A1B0DC-2D2C-408B-A577-904A2385C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821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B55431-EF88-4771-9699-27EF70A551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68050"/>
            <a:ext cx="7673389" cy="3816588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AF57C3-A928-4093-B3FC-ECC2194AE9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4589463"/>
            <a:ext cx="7673389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BFD625-A893-46D3-A518-9E969CB4FE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t>5/26/2022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CAD37A-B380-4B65-9FB9-3FB91412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E773B6-CD13-4451-9BF3-C4102BA5E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0346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C1FBD0A-9F7B-4EBB-9982-B55F5F9806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Color Fill">
            <a:extLst>
              <a:ext uri="{FF2B5EF4-FFF2-40B4-BE49-F238E27FC236}">
                <a16:creationId xmlns:a16="http://schemas.microsoft.com/office/drawing/2014/main" id="{88CFF0B8-0BA9-4DD9-B7B2-0655DC8419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lumMod val="75000"/>
              <a:lumOff val="25000"/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77B910E-9B87-4291-987B-6883212CBA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1151383" y="2767655"/>
            <a:ext cx="1040617" cy="2833045"/>
            <a:chOff x="11151383" y="2767655"/>
            <a:chExt cx="1040617" cy="2833045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5596CF7-55B3-409D-A36C-F5BE9D625628}"/>
                </a:ext>
              </a:extLst>
            </p:cNvPr>
            <p:cNvSpPr/>
            <p:nvPr/>
          </p:nvSpPr>
          <p:spPr>
            <a:xfrm>
              <a:off x="11783194" y="2943021"/>
              <a:ext cx="246527" cy="2465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92245D23-45D8-474C-8A38-633E99962676}"/>
                </a:ext>
              </a:extLst>
            </p:cNvPr>
            <p:cNvSpPr/>
            <p:nvPr/>
          </p:nvSpPr>
          <p:spPr>
            <a:xfrm flipV="1">
              <a:off x="11151383" y="4336822"/>
              <a:ext cx="1040617" cy="1263878"/>
            </a:xfrm>
            <a:custGeom>
              <a:avLst/>
              <a:gdLst>
                <a:gd name="connsiteX0" fmla="*/ 1087069 w 1119832"/>
                <a:gd name="connsiteY0" fmla="*/ 1138 h 1360088"/>
                <a:gd name="connsiteX1" fmla="*/ 1119832 w 1119832"/>
                <a:gd name="connsiteY1" fmla="*/ 3278 h 1360088"/>
                <a:gd name="connsiteX2" fmla="*/ 1119832 w 1119832"/>
                <a:gd name="connsiteY2" fmla="*/ 1097964 h 1360088"/>
                <a:gd name="connsiteX3" fmla="*/ 1109686 w 1119832"/>
                <a:gd name="connsiteY3" fmla="*/ 1109686 h 1360088"/>
                <a:gd name="connsiteX4" fmla="*/ 25249 w 1119832"/>
                <a:gd name="connsiteY4" fmla="*/ 1334840 h 1360088"/>
                <a:gd name="connsiteX5" fmla="*/ 250404 w 1119832"/>
                <a:gd name="connsiteY5" fmla="*/ 250404 h 1360088"/>
                <a:gd name="connsiteX6" fmla="*/ 1087069 w 1119832"/>
                <a:gd name="connsiteY6" fmla="*/ 1138 h 1360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19832" h="1360088">
                  <a:moveTo>
                    <a:pt x="1087069" y="1138"/>
                  </a:moveTo>
                  <a:lnTo>
                    <a:pt x="1119832" y="3278"/>
                  </a:lnTo>
                  <a:lnTo>
                    <a:pt x="1119832" y="1097964"/>
                  </a:lnTo>
                  <a:lnTo>
                    <a:pt x="1109686" y="1109686"/>
                  </a:lnTo>
                  <a:cubicBezTo>
                    <a:pt x="748058" y="1471314"/>
                    <a:pt x="25249" y="1334840"/>
                    <a:pt x="25249" y="1334840"/>
                  </a:cubicBezTo>
                  <a:cubicBezTo>
                    <a:pt x="25249" y="1334840"/>
                    <a:pt x="-111224" y="612032"/>
                    <a:pt x="250404" y="250404"/>
                  </a:cubicBezTo>
                  <a:cubicBezTo>
                    <a:pt x="476422" y="24386"/>
                    <a:pt x="843525" y="-7060"/>
                    <a:pt x="1087069" y="1138"/>
                  </a:cubicBez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918A8D14-28CA-4095-B2FA-E48B3150AD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1638492" y="2767655"/>
              <a:ext cx="553508" cy="1567713"/>
            </a:xfrm>
            <a:custGeom>
              <a:avLst/>
              <a:gdLst>
                <a:gd name="connsiteX0" fmla="*/ 612019 w 612019"/>
                <a:gd name="connsiteY0" fmla="*/ 0 h 1733435"/>
                <a:gd name="connsiteX1" fmla="*/ 612019 w 612019"/>
                <a:gd name="connsiteY1" fmla="*/ 1733435 h 1733435"/>
                <a:gd name="connsiteX2" fmla="*/ 180103 w 612019"/>
                <a:gd name="connsiteY2" fmla="*/ 1301519 h 1733435"/>
                <a:gd name="connsiteX3" fmla="*/ 180103 w 612019"/>
                <a:gd name="connsiteY3" fmla="*/ 431916 h 173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2019" h="1733435">
                  <a:moveTo>
                    <a:pt x="612019" y="0"/>
                  </a:moveTo>
                  <a:lnTo>
                    <a:pt x="612019" y="1733435"/>
                  </a:lnTo>
                  <a:lnTo>
                    <a:pt x="180103" y="1301519"/>
                  </a:lnTo>
                  <a:cubicBezTo>
                    <a:pt x="-60034" y="1061382"/>
                    <a:pt x="-60034" y="672053"/>
                    <a:pt x="180103" y="431916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 dirty="0"/>
            </a:p>
          </p:txBody>
        </p:sp>
      </p:grpSp>
      <p:sp>
        <p:nvSpPr>
          <p:cNvPr id="13" name="Texture">
            <a:extLst>
              <a:ext uri="{FF2B5EF4-FFF2-40B4-BE49-F238E27FC236}">
                <a16:creationId xmlns:a16="http://schemas.microsoft.com/office/drawing/2014/main" id="{1D1F176A-19F1-4537-800D-210F29EC1A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48" y="0"/>
            <a:ext cx="12188952" cy="6858000"/>
          </a:xfrm>
          <a:prstGeom prst="rect">
            <a:avLst/>
          </a:prstGeom>
          <a:blipFill dpi="0" rotWithShape="1">
            <a:blip r:embed="rId2">
              <a:alphaModFix amt="6000"/>
            </a:blip>
            <a:srcRect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A04C26-6125-4D95-9FC0-50DEB9419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68049"/>
            <a:ext cx="10451534" cy="15917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35401A-13E5-4CED-864F-06D6EECCBC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2341329"/>
            <a:ext cx="5562600" cy="38356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513523-8F78-4766-91D7-03E329B683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341329"/>
            <a:ext cx="4736534" cy="38356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5B757F-BAD2-4343-BD57-FC02D0BE1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t>5/26/2022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30EF3C-A61E-4F43-9C8F-BC9A6455C6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19D947-1DC8-4CE9-A031-6EEB776BD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742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C5BFA9BB-A51E-4D09-8602-5AD9010463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Color Fill">
            <a:extLst>
              <a:ext uri="{FF2B5EF4-FFF2-40B4-BE49-F238E27FC236}">
                <a16:creationId xmlns:a16="http://schemas.microsoft.com/office/drawing/2014/main" id="{A60257A1-779B-4048-BC0D-1EA579B5B1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lumMod val="75000"/>
              <a:lumOff val="25000"/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8F4B5D0-AA24-4702-9C01-FC1A03E7B6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1151383" y="2767655"/>
            <a:ext cx="1040617" cy="2833045"/>
            <a:chOff x="11151383" y="2767655"/>
            <a:chExt cx="1040617" cy="2833045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29CBF9BD-1EB2-4122-98FE-F2B5DF8771C9}"/>
                </a:ext>
              </a:extLst>
            </p:cNvPr>
            <p:cNvSpPr/>
            <p:nvPr/>
          </p:nvSpPr>
          <p:spPr>
            <a:xfrm>
              <a:off x="11783194" y="2943021"/>
              <a:ext cx="246527" cy="2465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7C41FF89-01DF-4236-AA4D-243CB8A464B3}"/>
                </a:ext>
              </a:extLst>
            </p:cNvPr>
            <p:cNvSpPr/>
            <p:nvPr/>
          </p:nvSpPr>
          <p:spPr>
            <a:xfrm flipV="1">
              <a:off x="11151383" y="4336822"/>
              <a:ext cx="1040617" cy="1263878"/>
            </a:xfrm>
            <a:custGeom>
              <a:avLst/>
              <a:gdLst>
                <a:gd name="connsiteX0" fmla="*/ 1087069 w 1119832"/>
                <a:gd name="connsiteY0" fmla="*/ 1138 h 1360088"/>
                <a:gd name="connsiteX1" fmla="*/ 1119832 w 1119832"/>
                <a:gd name="connsiteY1" fmla="*/ 3278 h 1360088"/>
                <a:gd name="connsiteX2" fmla="*/ 1119832 w 1119832"/>
                <a:gd name="connsiteY2" fmla="*/ 1097964 h 1360088"/>
                <a:gd name="connsiteX3" fmla="*/ 1109686 w 1119832"/>
                <a:gd name="connsiteY3" fmla="*/ 1109686 h 1360088"/>
                <a:gd name="connsiteX4" fmla="*/ 25249 w 1119832"/>
                <a:gd name="connsiteY4" fmla="*/ 1334840 h 1360088"/>
                <a:gd name="connsiteX5" fmla="*/ 250404 w 1119832"/>
                <a:gd name="connsiteY5" fmla="*/ 250404 h 1360088"/>
                <a:gd name="connsiteX6" fmla="*/ 1087069 w 1119832"/>
                <a:gd name="connsiteY6" fmla="*/ 1138 h 1360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19832" h="1360088">
                  <a:moveTo>
                    <a:pt x="1087069" y="1138"/>
                  </a:moveTo>
                  <a:lnTo>
                    <a:pt x="1119832" y="3278"/>
                  </a:lnTo>
                  <a:lnTo>
                    <a:pt x="1119832" y="1097964"/>
                  </a:lnTo>
                  <a:lnTo>
                    <a:pt x="1109686" y="1109686"/>
                  </a:lnTo>
                  <a:cubicBezTo>
                    <a:pt x="748058" y="1471314"/>
                    <a:pt x="25249" y="1334840"/>
                    <a:pt x="25249" y="1334840"/>
                  </a:cubicBezTo>
                  <a:cubicBezTo>
                    <a:pt x="25249" y="1334840"/>
                    <a:pt x="-111224" y="612032"/>
                    <a:pt x="250404" y="250404"/>
                  </a:cubicBezTo>
                  <a:cubicBezTo>
                    <a:pt x="476422" y="24386"/>
                    <a:pt x="843525" y="-7060"/>
                    <a:pt x="1087069" y="1138"/>
                  </a:cubicBez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FD03BB88-350D-4DE0-BB34-870F643568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1638492" y="2767655"/>
              <a:ext cx="553508" cy="1567713"/>
            </a:xfrm>
            <a:custGeom>
              <a:avLst/>
              <a:gdLst>
                <a:gd name="connsiteX0" fmla="*/ 612019 w 612019"/>
                <a:gd name="connsiteY0" fmla="*/ 0 h 1733435"/>
                <a:gd name="connsiteX1" fmla="*/ 612019 w 612019"/>
                <a:gd name="connsiteY1" fmla="*/ 1733435 h 1733435"/>
                <a:gd name="connsiteX2" fmla="*/ 180103 w 612019"/>
                <a:gd name="connsiteY2" fmla="*/ 1301519 h 1733435"/>
                <a:gd name="connsiteX3" fmla="*/ 180103 w 612019"/>
                <a:gd name="connsiteY3" fmla="*/ 431916 h 173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2019" h="1733435">
                  <a:moveTo>
                    <a:pt x="612019" y="0"/>
                  </a:moveTo>
                  <a:lnTo>
                    <a:pt x="612019" y="1733435"/>
                  </a:lnTo>
                  <a:lnTo>
                    <a:pt x="180103" y="1301519"/>
                  </a:lnTo>
                  <a:cubicBezTo>
                    <a:pt x="-60034" y="1061382"/>
                    <a:pt x="-60034" y="672053"/>
                    <a:pt x="180103" y="431916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 dirty="0"/>
            </a:p>
          </p:txBody>
        </p:sp>
      </p:grpSp>
      <p:sp>
        <p:nvSpPr>
          <p:cNvPr id="15" name="Texture">
            <a:extLst>
              <a:ext uri="{FF2B5EF4-FFF2-40B4-BE49-F238E27FC236}">
                <a16:creationId xmlns:a16="http://schemas.microsoft.com/office/drawing/2014/main" id="{4A8025C0-8995-4863-A847-7ED1F8CCE8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48" y="0"/>
            <a:ext cx="12188952" cy="6858000"/>
          </a:xfrm>
          <a:prstGeom prst="rect">
            <a:avLst/>
          </a:prstGeom>
          <a:blipFill dpi="0" rotWithShape="1">
            <a:blip r:embed="rId2">
              <a:alphaModFix amt="6000"/>
            </a:blip>
            <a:srcRect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162335-6445-435C-A1C6-9F090B9650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68049"/>
            <a:ext cx="10450629" cy="13255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074B3D-418F-464D-91E7-993D0B4801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086" y="2182814"/>
            <a:ext cx="502151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904709-9362-4AB5-9AA2-32F51BF06A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086" y="3115949"/>
            <a:ext cx="5021512" cy="3073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083836-1CF5-406F-B0CB-643F37066C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890597" y="2182814"/>
            <a:ext cx="501723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4A8670-0F33-4222-AAC9-96A21C47C3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890597" y="3115949"/>
            <a:ext cx="5017232" cy="3073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A1E6970-4A96-4519-9C0E-11E245D563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t>5/26/2022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5FEE249-70F5-4359-B699-23D68A5037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02AE510-A38C-45EE-B061-CB02E4E3D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6734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7A9D1A-F943-4838-BA2F-6DF4F2EC9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68049"/>
            <a:ext cx="7685037" cy="13638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FEE401-3424-4696-A6FC-BBEE79379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t>5/26/2022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E9D767-A30A-4508-B510-99AB91737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0979DC-F3D5-43AB-8A0F-9C8A14E0C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1958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3DCDA0B-9BEE-4B57-8F97-96D5645D06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t>5/26/2022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282AF2-09A1-4A1C-AEB6-577962B71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4D99D9-82B1-496C-ABBC-4FF0C375D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0751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7D9AFA4-EB8E-4091-A5E2-1B9D163A07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Color Fill">
            <a:extLst>
              <a:ext uri="{FF2B5EF4-FFF2-40B4-BE49-F238E27FC236}">
                <a16:creationId xmlns:a16="http://schemas.microsoft.com/office/drawing/2014/main" id="{F25018FE-FB44-4E2E-A181-B3476F3E85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lumMod val="75000"/>
              <a:lumOff val="25000"/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6C7CD4B-70DE-49E2-A336-B6F43F58FF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300855" y="0"/>
            <a:ext cx="1891145" cy="5600700"/>
            <a:chOff x="10300855" y="0"/>
            <a:chExt cx="1891145" cy="5600700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B4B8BFC9-6F67-47CB-BAE4-45260FBAF397}"/>
                </a:ext>
              </a:extLst>
            </p:cNvPr>
            <p:cNvSpPr/>
            <p:nvPr/>
          </p:nvSpPr>
          <p:spPr>
            <a:xfrm>
              <a:off x="11783194" y="2943021"/>
              <a:ext cx="246527" cy="2465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6" name="Graphic 9">
              <a:extLst>
                <a:ext uri="{FF2B5EF4-FFF2-40B4-BE49-F238E27FC236}">
                  <a16:creationId xmlns:a16="http://schemas.microsoft.com/office/drawing/2014/main" id="{40F836E5-3C5B-4DE7-B09A-AE00DEE730A9}"/>
                </a:ext>
              </a:extLst>
            </p:cNvPr>
            <p:cNvSpPr/>
            <p:nvPr/>
          </p:nvSpPr>
          <p:spPr>
            <a:xfrm>
              <a:off x="10330568" y="2199078"/>
              <a:ext cx="1195288" cy="1195289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solidFill>
              <a:schemeClr val="accent1">
                <a:lumMod val="75000"/>
                <a:alpha val="65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68E1B8E4-080E-4F43-B33F-59DD21B6B658}"/>
                </a:ext>
              </a:extLst>
            </p:cNvPr>
            <p:cNvSpPr/>
            <p:nvPr/>
          </p:nvSpPr>
          <p:spPr>
            <a:xfrm flipV="1">
              <a:off x="11151383" y="4336822"/>
              <a:ext cx="1040617" cy="1263878"/>
            </a:xfrm>
            <a:custGeom>
              <a:avLst/>
              <a:gdLst>
                <a:gd name="connsiteX0" fmla="*/ 1087069 w 1119832"/>
                <a:gd name="connsiteY0" fmla="*/ 1138 h 1360088"/>
                <a:gd name="connsiteX1" fmla="*/ 1119832 w 1119832"/>
                <a:gd name="connsiteY1" fmla="*/ 3278 h 1360088"/>
                <a:gd name="connsiteX2" fmla="*/ 1119832 w 1119832"/>
                <a:gd name="connsiteY2" fmla="*/ 1097964 h 1360088"/>
                <a:gd name="connsiteX3" fmla="*/ 1109686 w 1119832"/>
                <a:gd name="connsiteY3" fmla="*/ 1109686 h 1360088"/>
                <a:gd name="connsiteX4" fmla="*/ 25249 w 1119832"/>
                <a:gd name="connsiteY4" fmla="*/ 1334840 h 1360088"/>
                <a:gd name="connsiteX5" fmla="*/ 250404 w 1119832"/>
                <a:gd name="connsiteY5" fmla="*/ 250404 h 1360088"/>
                <a:gd name="connsiteX6" fmla="*/ 1087069 w 1119832"/>
                <a:gd name="connsiteY6" fmla="*/ 1138 h 1360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19832" h="1360088">
                  <a:moveTo>
                    <a:pt x="1087069" y="1138"/>
                  </a:moveTo>
                  <a:lnTo>
                    <a:pt x="1119832" y="3278"/>
                  </a:lnTo>
                  <a:lnTo>
                    <a:pt x="1119832" y="1097964"/>
                  </a:lnTo>
                  <a:lnTo>
                    <a:pt x="1109686" y="1109686"/>
                  </a:lnTo>
                  <a:cubicBezTo>
                    <a:pt x="748058" y="1471314"/>
                    <a:pt x="25249" y="1334840"/>
                    <a:pt x="25249" y="1334840"/>
                  </a:cubicBezTo>
                  <a:cubicBezTo>
                    <a:pt x="25249" y="1334840"/>
                    <a:pt x="-111224" y="612032"/>
                    <a:pt x="250404" y="250404"/>
                  </a:cubicBezTo>
                  <a:cubicBezTo>
                    <a:pt x="476422" y="24386"/>
                    <a:pt x="843525" y="-7060"/>
                    <a:pt x="1087069" y="1138"/>
                  </a:cubicBez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07639D4-740A-4B71-8393-99CA375EB4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1638492" y="2767655"/>
              <a:ext cx="553508" cy="1567713"/>
            </a:xfrm>
            <a:custGeom>
              <a:avLst/>
              <a:gdLst>
                <a:gd name="connsiteX0" fmla="*/ 612019 w 612019"/>
                <a:gd name="connsiteY0" fmla="*/ 0 h 1733435"/>
                <a:gd name="connsiteX1" fmla="*/ 612019 w 612019"/>
                <a:gd name="connsiteY1" fmla="*/ 1733435 h 1733435"/>
                <a:gd name="connsiteX2" fmla="*/ 180103 w 612019"/>
                <a:gd name="connsiteY2" fmla="*/ 1301519 h 1733435"/>
                <a:gd name="connsiteX3" fmla="*/ 180103 w 612019"/>
                <a:gd name="connsiteY3" fmla="*/ 431916 h 173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2019" h="1733435">
                  <a:moveTo>
                    <a:pt x="612019" y="0"/>
                  </a:moveTo>
                  <a:lnTo>
                    <a:pt x="612019" y="1733435"/>
                  </a:lnTo>
                  <a:lnTo>
                    <a:pt x="180103" y="1301519"/>
                  </a:lnTo>
                  <a:cubicBezTo>
                    <a:pt x="-60034" y="1061382"/>
                    <a:pt x="-60034" y="672053"/>
                    <a:pt x="180103" y="431916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 dirty="0"/>
            </a:p>
          </p:txBody>
        </p:sp>
        <p:sp>
          <p:nvSpPr>
            <p:cNvPr id="19" name="Graphic 9">
              <a:extLst>
                <a:ext uri="{FF2B5EF4-FFF2-40B4-BE49-F238E27FC236}">
                  <a16:creationId xmlns:a16="http://schemas.microsoft.com/office/drawing/2014/main" id="{AE7E56E5-1F6A-442B-B5E0-ED19F815D2E2}"/>
                </a:ext>
              </a:extLst>
            </p:cNvPr>
            <p:cNvSpPr/>
            <p:nvPr/>
          </p:nvSpPr>
          <p:spPr>
            <a:xfrm flipH="1">
              <a:off x="10300855" y="0"/>
              <a:ext cx="1891145" cy="1891145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solidFill>
              <a:schemeClr val="accent1"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20" name="Graphic 9">
              <a:extLst>
                <a:ext uri="{FF2B5EF4-FFF2-40B4-BE49-F238E27FC236}">
                  <a16:creationId xmlns:a16="http://schemas.microsoft.com/office/drawing/2014/main" id="{3774E986-8FE2-4670-A4C0-96E213269BD7}"/>
                </a:ext>
              </a:extLst>
            </p:cNvPr>
            <p:cNvSpPr/>
            <p:nvPr/>
          </p:nvSpPr>
          <p:spPr>
            <a:xfrm flipH="1">
              <a:off x="10424367" y="122795"/>
              <a:ext cx="1644119" cy="1644119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</p:grpSp>
      <p:sp>
        <p:nvSpPr>
          <p:cNvPr id="13" name="Texture">
            <a:extLst>
              <a:ext uri="{FF2B5EF4-FFF2-40B4-BE49-F238E27FC236}">
                <a16:creationId xmlns:a16="http://schemas.microsoft.com/office/drawing/2014/main" id="{3A5846DF-A106-4887-BE2C-DCD89DAA65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48" y="0"/>
            <a:ext cx="12188952" cy="6858000"/>
          </a:xfrm>
          <a:prstGeom prst="rect">
            <a:avLst/>
          </a:prstGeom>
          <a:blipFill dpi="0" rotWithShape="1">
            <a:blip r:embed="rId2">
              <a:alphaModFix amt="6000"/>
            </a:blip>
            <a:srcRect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67E81C-AA51-44A0-B21C-757B2F3B90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68049"/>
            <a:ext cx="4314825" cy="1957828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A0438A-298D-4466-B55D-F466C345C3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668049"/>
            <a:ext cx="4875212" cy="523125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143104-0579-4974-88D2-61DF1A30D3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2749024"/>
            <a:ext cx="4314825" cy="3119964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A32755-0632-47CB-AA69-7EFB212FA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t>5/26/2022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ED0B4F-5B59-4064-A88B-E9938A40FF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512E7F-93B8-4E93-BCB3-ADE74FC15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5675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F3C1870-4E69-4DE7-BF2F-DE8A7881C6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Color Fill">
            <a:extLst>
              <a:ext uri="{FF2B5EF4-FFF2-40B4-BE49-F238E27FC236}">
                <a16:creationId xmlns:a16="http://schemas.microsoft.com/office/drawing/2014/main" id="{7439AB1C-A8A1-4745-9625-B18FE9160B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lumMod val="75000"/>
              <a:lumOff val="25000"/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1ADDC4D-D9AA-48F8-BD10-2D20F14607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300855" y="0"/>
            <a:ext cx="1891145" cy="5600700"/>
            <a:chOff x="10300855" y="0"/>
            <a:chExt cx="1891145" cy="5600700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C1136312-3085-4615-A743-4EE531585B11}"/>
                </a:ext>
              </a:extLst>
            </p:cNvPr>
            <p:cNvSpPr/>
            <p:nvPr/>
          </p:nvSpPr>
          <p:spPr>
            <a:xfrm>
              <a:off x="11783194" y="2943021"/>
              <a:ext cx="246527" cy="2465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6" name="Graphic 9">
              <a:extLst>
                <a:ext uri="{FF2B5EF4-FFF2-40B4-BE49-F238E27FC236}">
                  <a16:creationId xmlns:a16="http://schemas.microsoft.com/office/drawing/2014/main" id="{29539FE4-376B-4187-A80A-C98EBA23DA30}"/>
                </a:ext>
              </a:extLst>
            </p:cNvPr>
            <p:cNvSpPr/>
            <p:nvPr/>
          </p:nvSpPr>
          <p:spPr>
            <a:xfrm>
              <a:off x="10330568" y="2199078"/>
              <a:ext cx="1195288" cy="1195289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solidFill>
              <a:schemeClr val="accent1">
                <a:lumMod val="75000"/>
                <a:alpha val="65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A11DC5D7-2276-4A57-8783-A0EFB00416E9}"/>
                </a:ext>
              </a:extLst>
            </p:cNvPr>
            <p:cNvSpPr/>
            <p:nvPr/>
          </p:nvSpPr>
          <p:spPr>
            <a:xfrm flipV="1">
              <a:off x="11151383" y="4336822"/>
              <a:ext cx="1040617" cy="1263878"/>
            </a:xfrm>
            <a:custGeom>
              <a:avLst/>
              <a:gdLst>
                <a:gd name="connsiteX0" fmla="*/ 1087069 w 1119832"/>
                <a:gd name="connsiteY0" fmla="*/ 1138 h 1360088"/>
                <a:gd name="connsiteX1" fmla="*/ 1119832 w 1119832"/>
                <a:gd name="connsiteY1" fmla="*/ 3278 h 1360088"/>
                <a:gd name="connsiteX2" fmla="*/ 1119832 w 1119832"/>
                <a:gd name="connsiteY2" fmla="*/ 1097964 h 1360088"/>
                <a:gd name="connsiteX3" fmla="*/ 1109686 w 1119832"/>
                <a:gd name="connsiteY3" fmla="*/ 1109686 h 1360088"/>
                <a:gd name="connsiteX4" fmla="*/ 25249 w 1119832"/>
                <a:gd name="connsiteY4" fmla="*/ 1334840 h 1360088"/>
                <a:gd name="connsiteX5" fmla="*/ 250404 w 1119832"/>
                <a:gd name="connsiteY5" fmla="*/ 250404 h 1360088"/>
                <a:gd name="connsiteX6" fmla="*/ 1087069 w 1119832"/>
                <a:gd name="connsiteY6" fmla="*/ 1138 h 1360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19832" h="1360088">
                  <a:moveTo>
                    <a:pt x="1087069" y="1138"/>
                  </a:moveTo>
                  <a:lnTo>
                    <a:pt x="1119832" y="3278"/>
                  </a:lnTo>
                  <a:lnTo>
                    <a:pt x="1119832" y="1097964"/>
                  </a:lnTo>
                  <a:lnTo>
                    <a:pt x="1109686" y="1109686"/>
                  </a:lnTo>
                  <a:cubicBezTo>
                    <a:pt x="748058" y="1471314"/>
                    <a:pt x="25249" y="1334840"/>
                    <a:pt x="25249" y="1334840"/>
                  </a:cubicBezTo>
                  <a:cubicBezTo>
                    <a:pt x="25249" y="1334840"/>
                    <a:pt x="-111224" y="612032"/>
                    <a:pt x="250404" y="250404"/>
                  </a:cubicBezTo>
                  <a:cubicBezTo>
                    <a:pt x="476422" y="24386"/>
                    <a:pt x="843525" y="-7060"/>
                    <a:pt x="1087069" y="1138"/>
                  </a:cubicBez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7D5B578-4971-4ADC-97D8-B9CEF52AA7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1638492" y="2767655"/>
              <a:ext cx="553508" cy="1567713"/>
            </a:xfrm>
            <a:custGeom>
              <a:avLst/>
              <a:gdLst>
                <a:gd name="connsiteX0" fmla="*/ 612019 w 612019"/>
                <a:gd name="connsiteY0" fmla="*/ 0 h 1733435"/>
                <a:gd name="connsiteX1" fmla="*/ 612019 w 612019"/>
                <a:gd name="connsiteY1" fmla="*/ 1733435 h 1733435"/>
                <a:gd name="connsiteX2" fmla="*/ 180103 w 612019"/>
                <a:gd name="connsiteY2" fmla="*/ 1301519 h 1733435"/>
                <a:gd name="connsiteX3" fmla="*/ 180103 w 612019"/>
                <a:gd name="connsiteY3" fmla="*/ 431916 h 173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2019" h="1733435">
                  <a:moveTo>
                    <a:pt x="612019" y="0"/>
                  </a:moveTo>
                  <a:lnTo>
                    <a:pt x="612019" y="1733435"/>
                  </a:lnTo>
                  <a:lnTo>
                    <a:pt x="180103" y="1301519"/>
                  </a:lnTo>
                  <a:cubicBezTo>
                    <a:pt x="-60034" y="1061382"/>
                    <a:pt x="-60034" y="672053"/>
                    <a:pt x="180103" y="431916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 dirty="0"/>
            </a:p>
          </p:txBody>
        </p:sp>
        <p:sp>
          <p:nvSpPr>
            <p:cNvPr id="19" name="Graphic 9">
              <a:extLst>
                <a:ext uri="{FF2B5EF4-FFF2-40B4-BE49-F238E27FC236}">
                  <a16:creationId xmlns:a16="http://schemas.microsoft.com/office/drawing/2014/main" id="{2D968E77-E43D-4870-93BC-CBF1947336B3}"/>
                </a:ext>
              </a:extLst>
            </p:cNvPr>
            <p:cNvSpPr/>
            <p:nvPr/>
          </p:nvSpPr>
          <p:spPr>
            <a:xfrm flipH="1">
              <a:off x="10300855" y="0"/>
              <a:ext cx="1891145" cy="1891145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solidFill>
              <a:schemeClr val="accent1"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20" name="Graphic 9">
              <a:extLst>
                <a:ext uri="{FF2B5EF4-FFF2-40B4-BE49-F238E27FC236}">
                  <a16:creationId xmlns:a16="http://schemas.microsoft.com/office/drawing/2014/main" id="{1221D41A-E71E-4587-A876-F8778E7C03E1}"/>
                </a:ext>
              </a:extLst>
            </p:cNvPr>
            <p:cNvSpPr/>
            <p:nvPr/>
          </p:nvSpPr>
          <p:spPr>
            <a:xfrm flipH="1">
              <a:off x="10424367" y="122795"/>
              <a:ext cx="1644119" cy="1644119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</p:grpSp>
      <p:sp>
        <p:nvSpPr>
          <p:cNvPr id="13" name="Texture">
            <a:extLst>
              <a:ext uri="{FF2B5EF4-FFF2-40B4-BE49-F238E27FC236}">
                <a16:creationId xmlns:a16="http://schemas.microsoft.com/office/drawing/2014/main" id="{50457195-385D-490A-91AB-30B969C619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48" y="0"/>
            <a:ext cx="12188952" cy="6858000"/>
          </a:xfrm>
          <a:prstGeom prst="rect">
            <a:avLst/>
          </a:prstGeom>
          <a:blipFill dpi="0" rotWithShape="1">
            <a:blip r:embed="rId2">
              <a:alphaModFix amt="6000"/>
            </a:blip>
            <a:srcRect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06FF6D-24FA-4E04-90ED-7DBE228B2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68049"/>
            <a:ext cx="4314825" cy="2235711"/>
          </a:xfrm>
        </p:spPr>
        <p:txBody>
          <a:bodyPr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432D78B-0E21-420F-9DFF-6131CB0F7E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668049"/>
            <a:ext cx="4958436" cy="523125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AC2A57-1064-4391-B96B-4D04305E0B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2941222"/>
            <a:ext cx="4314825" cy="2927765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D04EB0-850A-4256-8D12-E01A201A4F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t>5/26/2022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9CF4AF-C757-4552-AB8A-3B89C3746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62A368-F12B-4B5E-82F0-A6AEE6AF2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5364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F358BAA-9C8A-4E17-BAD8-32FD6FFEA7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Color Fill">
            <a:extLst>
              <a:ext uri="{FF2B5EF4-FFF2-40B4-BE49-F238E27FC236}">
                <a16:creationId xmlns:a16="http://schemas.microsoft.com/office/drawing/2014/main" id="{4D6F41A4-BEE3-4935-9371-4ADEA67A22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lumMod val="75000"/>
              <a:lumOff val="25000"/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726F010-956A-40BC-8A1F-8002DC729B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351566" y="0"/>
            <a:ext cx="3840434" cy="6858000"/>
            <a:chOff x="8351565" y="0"/>
            <a:chExt cx="3840434" cy="6858000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D386E468-0048-46C4-ADDD-FBE7A6AE9F31}"/>
                </a:ext>
              </a:extLst>
            </p:cNvPr>
            <p:cNvSpPr/>
            <p:nvPr/>
          </p:nvSpPr>
          <p:spPr>
            <a:xfrm>
              <a:off x="11260165" y="519204"/>
              <a:ext cx="474635" cy="47463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5B35ED4-0C31-4C8C-A45E-6A3EDEAB2867}"/>
                </a:ext>
              </a:extLst>
            </p:cNvPr>
            <p:cNvSpPr/>
            <p:nvPr/>
          </p:nvSpPr>
          <p:spPr>
            <a:xfrm>
              <a:off x="8385871" y="0"/>
              <a:ext cx="2955657" cy="679194"/>
            </a:xfrm>
            <a:custGeom>
              <a:avLst/>
              <a:gdLst>
                <a:gd name="connsiteX0" fmla="*/ 0 w 2955657"/>
                <a:gd name="connsiteY0" fmla="*/ 0 h 679194"/>
                <a:gd name="connsiteX1" fmla="*/ 2955657 w 2955657"/>
                <a:gd name="connsiteY1" fmla="*/ 0 h 679194"/>
                <a:gd name="connsiteX2" fmla="*/ 2892839 w 2955657"/>
                <a:gd name="connsiteY2" fmla="*/ 84007 h 679194"/>
                <a:gd name="connsiteX3" fmla="*/ 1630760 w 2955657"/>
                <a:gd name="connsiteY3" fmla="*/ 679194 h 679194"/>
                <a:gd name="connsiteX4" fmla="*/ 0 w 2955657"/>
                <a:gd name="connsiteY4" fmla="*/ 679194 h 679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55657" h="679194">
                  <a:moveTo>
                    <a:pt x="0" y="0"/>
                  </a:moveTo>
                  <a:lnTo>
                    <a:pt x="2955657" y="0"/>
                  </a:lnTo>
                  <a:lnTo>
                    <a:pt x="2892839" y="84007"/>
                  </a:lnTo>
                  <a:cubicBezTo>
                    <a:pt x="2592855" y="447504"/>
                    <a:pt x="2138868" y="679194"/>
                    <a:pt x="1630760" y="679194"/>
                  </a:cubicBezTo>
                  <a:lnTo>
                    <a:pt x="0" y="679194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B40A1EF3-FA93-48F4-9F82-BC0C79635750}"/>
                </a:ext>
              </a:extLst>
            </p:cNvPr>
            <p:cNvSpPr/>
            <p:nvPr/>
          </p:nvSpPr>
          <p:spPr>
            <a:xfrm>
              <a:off x="8351565" y="4121414"/>
              <a:ext cx="3266317" cy="2736586"/>
            </a:xfrm>
            <a:custGeom>
              <a:avLst/>
              <a:gdLst>
                <a:gd name="connsiteX0" fmla="*/ 1635557 w 3266317"/>
                <a:gd name="connsiteY0" fmla="*/ 0 h 2736586"/>
                <a:gd name="connsiteX1" fmla="*/ 3266317 w 3266317"/>
                <a:gd name="connsiteY1" fmla="*/ 0 h 2736586"/>
                <a:gd name="connsiteX2" fmla="*/ 3266317 w 3266317"/>
                <a:gd name="connsiteY2" fmla="*/ 1630760 h 2736586"/>
                <a:gd name="connsiteX3" fmla="*/ 2892838 w 3266317"/>
                <a:gd name="connsiteY3" fmla="*/ 2671131 h 2736586"/>
                <a:gd name="connsiteX4" fmla="*/ 2833348 w 3266317"/>
                <a:gd name="connsiteY4" fmla="*/ 2736586 h 2736586"/>
                <a:gd name="connsiteX5" fmla="*/ 0 w 3266317"/>
                <a:gd name="connsiteY5" fmla="*/ 2736586 h 2736586"/>
                <a:gd name="connsiteX6" fmla="*/ 0 w 3266317"/>
                <a:gd name="connsiteY6" fmla="*/ 1635558 h 2736586"/>
                <a:gd name="connsiteX7" fmla="*/ 1635557 w 3266317"/>
                <a:gd name="connsiteY7" fmla="*/ 0 h 2736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66317" h="2736586">
                  <a:moveTo>
                    <a:pt x="1635557" y="0"/>
                  </a:moveTo>
                  <a:lnTo>
                    <a:pt x="3266317" y="0"/>
                  </a:lnTo>
                  <a:lnTo>
                    <a:pt x="3266317" y="1630760"/>
                  </a:lnTo>
                  <a:cubicBezTo>
                    <a:pt x="3266317" y="2025955"/>
                    <a:pt x="3126159" y="2388411"/>
                    <a:pt x="2892838" y="2671131"/>
                  </a:cubicBezTo>
                  <a:lnTo>
                    <a:pt x="2833348" y="2736586"/>
                  </a:lnTo>
                  <a:lnTo>
                    <a:pt x="0" y="2736586"/>
                  </a:lnTo>
                  <a:lnTo>
                    <a:pt x="0" y="1635558"/>
                  </a:lnTo>
                  <a:cubicBezTo>
                    <a:pt x="0" y="732255"/>
                    <a:pt x="732254" y="0"/>
                    <a:pt x="1635557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A985F09D-6969-44D0-B04F-4EDE0FEDAF63}"/>
                </a:ext>
              </a:extLst>
            </p:cNvPr>
            <p:cNvSpPr/>
            <p:nvPr/>
          </p:nvSpPr>
          <p:spPr>
            <a:xfrm>
              <a:off x="11755674" y="3386384"/>
              <a:ext cx="436325" cy="1309674"/>
            </a:xfrm>
            <a:custGeom>
              <a:avLst/>
              <a:gdLst>
                <a:gd name="connsiteX0" fmla="*/ 470325 w 477612"/>
                <a:gd name="connsiteY0" fmla="*/ 0 h 1433600"/>
                <a:gd name="connsiteX1" fmla="*/ 475607 w 477612"/>
                <a:gd name="connsiteY1" fmla="*/ 3701 h 1433600"/>
                <a:gd name="connsiteX2" fmla="*/ 477612 w 477612"/>
                <a:gd name="connsiteY2" fmla="*/ 5160 h 1433600"/>
                <a:gd name="connsiteX3" fmla="*/ 477612 w 477612"/>
                <a:gd name="connsiteY3" fmla="*/ 1428441 h 1433600"/>
                <a:gd name="connsiteX4" fmla="*/ 475607 w 477612"/>
                <a:gd name="connsiteY4" fmla="*/ 1429900 h 1433600"/>
                <a:gd name="connsiteX5" fmla="*/ 470325 w 477612"/>
                <a:gd name="connsiteY5" fmla="*/ 1433600 h 1433600"/>
                <a:gd name="connsiteX6" fmla="*/ 0 w 477612"/>
                <a:gd name="connsiteY6" fmla="*/ 716800 h 1433600"/>
                <a:gd name="connsiteX7" fmla="*/ 470325 w 477612"/>
                <a:gd name="connsiteY7" fmla="*/ 0 h 14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7612" h="1433600">
                  <a:moveTo>
                    <a:pt x="470325" y="0"/>
                  </a:moveTo>
                  <a:cubicBezTo>
                    <a:pt x="470325" y="0"/>
                    <a:pt x="472162" y="1254"/>
                    <a:pt x="475607" y="3701"/>
                  </a:cubicBezTo>
                  <a:lnTo>
                    <a:pt x="477612" y="5160"/>
                  </a:lnTo>
                  <a:lnTo>
                    <a:pt x="477612" y="1428441"/>
                  </a:lnTo>
                  <a:lnTo>
                    <a:pt x="475607" y="1429900"/>
                  </a:lnTo>
                  <a:cubicBezTo>
                    <a:pt x="472162" y="1432347"/>
                    <a:pt x="470325" y="1433600"/>
                    <a:pt x="470325" y="1433600"/>
                  </a:cubicBezTo>
                  <a:cubicBezTo>
                    <a:pt x="470325" y="1433600"/>
                    <a:pt x="0" y="1112672"/>
                    <a:pt x="0" y="716800"/>
                  </a:cubicBezTo>
                  <a:cubicBezTo>
                    <a:pt x="0" y="320929"/>
                    <a:pt x="470325" y="0"/>
                    <a:pt x="470325" y="0"/>
                  </a:cubicBezTo>
                  <a:close/>
                </a:path>
              </a:pathLst>
            </a:custGeom>
            <a:pattFill prst="pct5">
              <a:fgClr>
                <a:schemeClr val="accent4">
                  <a:lumMod val="20000"/>
                  <a:lumOff val="80000"/>
                </a:schemeClr>
              </a:fgClr>
              <a:bgClr>
                <a:schemeClr val="accent4">
                  <a:lumMod val="60000"/>
                  <a:lumOff val="40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 dirty="0"/>
            </a:p>
          </p:txBody>
        </p:sp>
        <p:sp>
          <p:nvSpPr>
            <p:cNvPr id="18" name="Graphic 9">
              <a:extLst>
                <a:ext uri="{FF2B5EF4-FFF2-40B4-BE49-F238E27FC236}">
                  <a16:creationId xmlns:a16="http://schemas.microsoft.com/office/drawing/2014/main" id="{003913A0-A3C0-4ED8-8920-318068FBC46F}"/>
                </a:ext>
              </a:extLst>
            </p:cNvPr>
            <p:cNvSpPr/>
            <p:nvPr/>
          </p:nvSpPr>
          <p:spPr>
            <a:xfrm>
              <a:off x="8385870" y="791588"/>
              <a:ext cx="3232012" cy="3232012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/>
            </a:p>
          </p:txBody>
        </p:sp>
      </p:grpSp>
      <p:sp>
        <p:nvSpPr>
          <p:cNvPr id="12" name="Texture">
            <a:extLst>
              <a:ext uri="{FF2B5EF4-FFF2-40B4-BE49-F238E27FC236}">
                <a16:creationId xmlns:a16="http://schemas.microsoft.com/office/drawing/2014/main" id="{7FE1D329-7CB2-4DF5-B0C0-36DD19EBC6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48" y="0"/>
            <a:ext cx="12188952" cy="6858000"/>
          </a:xfrm>
          <a:prstGeom prst="rect">
            <a:avLst/>
          </a:prstGeom>
          <a:blipFill dpi="0" rotWithShape="1">
            <a:blip r:embed="rId13">
              <a:alphaModFix amt="6000"/>
            </a:blip>
            <a:srcRect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3083B5-1505-44FE-894D-AA1AB6D60F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68049"/>
            <a:ext cx="7685037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3F3930-F8C8-43B1-BC1A-6264F4ACB2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2096713"/>
            <a:ext cx="7685037" cy="4080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F4F2F7-3ECA-43D7-BFF3-FBB407AEAB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spc="11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08048B-57AF-4F53-BC84-8E0A1033FBEC}" type="datetimeFigureOut">
              <a:rPr lang="en-US" smtClean="0"/>
              <a:pPr/>
              <a:t>5/26/2022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3A193F-0B61-43DD-8E45-EFEAC43E38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7200" y="15544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spc="11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625961-D3A8-4945-AEE4-EE1952DBDC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54512" y="6355080"/>
            <a:ext cx="795528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pc="11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8A8A1B-4E1E-43EF-8A39-7D4A3879B94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692730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51" r:id="rId6"/>
    <p:sldLayoutId id="2147483756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9.xml"/><Relationship Id="rId1" Type="http://schemas.openxmlformats.org/officeDocument/2006/relationships/video" Target="https://www.youtube.com/embed/DCE9Ag5ZP7k?feature=oembed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9.xml"/><Relationship Id="rId1" Type="http://schemas.openxmlformats.org/officeDocument/2006/relationships/video" Target="https://www.youtube.com/embed/HvYWygTE628?feature=oembed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5.xml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12" Type="http://schemas.microsoft.com/office/2007/relationships/diagramDrawing" Target="../diagrams/drawing5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11" Type="http://schemas.openxmlformats.org/officeDocument/2006/relationships/diagramColors" Target="../diagrams/colors5.xml"/><Relationship Id="rId5" Type="http://schemas.openxmlformats.org/officeDocument/2006/relationships/diagramQuickStyle" Target="../diagrams/quickStyle4.xml"/><Relationship Id="rId10" Type="http://schemas.openxmlformats.org/officeDocument/2006/relationships/diagramQuickStyle" Target="../diagrams/quickStyle5.xml"/><Relationship Id="rId4" Type="http://schemas.openxmlformats.org/officeDocument/2006/relationships/diagramLayout" Target="../diagrams/layout4.xml"/><Relationship Id="rId9" Type="http://schemas.openxmlformats.org/officeDocument/2006/relationships/diagramLayout" Target="../diagrams/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ackground Fill">
            <a:extLst>
              <a:ext uri="{FF2B5EF4-FFF2-40B4-BE49-F238E27FC236}">
                <a16:creationId xmlns:a16="http://schemas.microsoft.com/office/drawing/2014/main" id="{B6D694DB-A3FC-4F14-A225-17BEBA4416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pic>
        <p:nvPicPr>
          <p:cNvPr id="4" name="Picture 3" descr="Multicolor bubble effects">
            <a:extLst>
              <a:ext uri="{FF2B5EF4-FFF2-40B4-BE49-F238E27FC236}">
                <a16:creationId xmlns:a16="http://schemas.microsoft.com/office/drawing/2014/main" id="{7B1FE602-9A29-9C9F-12AC-F0E5490489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</a:blip>
          <a:srcRect t="15226" r="-1" b="482"/>
          <a:stretch/>
        </p:blipFill>
        <p:spPr>
          <a:xfrm>
            <a:off x="20" y="10"/>
            <a:ext cx="12188921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5EEE689-E748-9CBF-5231-EA156DDF1C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4233" y="686020"/>
            <a:ext cx="8630138" cy="2742980"/>
          </a:xfrm>
        </p:spPr>
        <p:txBody>
          <a:bodyPr>
            <a:normAutofit/>
          </a:bodyPr>
          <a:lstStyle/>
          <a:p>
            <a:r>
              <a:rPr lang="en-NZ" dirty="0">
                <a:solidFill>
                  <a:srgbClr val="FFFFFF"/>
                </a:solidFill>
              </a:rPr>
              <a:t>Abnormal Vaginal Bleeding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2AF7B5-F4D3-5053-FD3A-3D2106630E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4233" y="3602038"/>
            <a:ext cx="8630138" cy="2569942"/>
          </a:xfrm>
        </p:spPr>
        <p:txBody>
          <a:bodyPr>
            <a:normAutofit fontScale="92500" lnSpcReduction="20000"/>
          </a:bodyPr>
          <a:lstStyle/>
          <a:p>
            <a:r>
              <a:rPr lang="en-NZ" dirty="0">
                <a:solidFill>
                  <a:srgbClr val="FFFFFF"/>
                </a:solidFill>
              </a:rPr>
              <a:t>NZNO Women’s Health College Conference 26-28 May 2022</a:t>
            </a:r>
          </a:p>
          <a:p>
            <a:r>
              <a:rPr lang="en-NZ" dirty="0" err="1">
                <a:solidFill>
                  <a:srgbClr val="FFFFFF"/>
                </a:solidFill>
              </a:rPr>
              <a:t>Te</a:t>
            </a:r>
            <a:r>
              <a:rPr lang="en-NZ" dirty="0">
                <a:solidFill>
                  <a:srgbClr val="FFFFFF"/>
                </a:solidFill>
              </a:rPr>
              <a:t> </a:t>
            </a:r>
            <a:r>
              <a:rPr lang="en-NZ" dirty="0" err="1">
                <a:solidFill>
                  <a:srgbClr val="FFFFFF"/>
                </a:solidFill>
              </a:rPr>
              <a:t>Pae</a:t>
            </a:r>
            <a:r>
              <a:rPr lang="en-NZ" dirty="0">
                <a:solidFill>
                  <a:srgbClr val="FFFFFF"/>
                </a:solidFill>
              </a:rPr>
              <a:t> Christchurch</a:t>
            </a:r>
          </a:p>
          <a:p>
            <a:endParaRPr lang="en-NZ" dirty="0">
              <a:solidFill>
                <a:srgbClr val="FFFFFF"/>
              </a:solidFill>
            </a:endParaRPr>
          </a:p>
          <a:p>
            <a:r>
              <a:rPr lang="en-NZ" dirty="0">
                <a:solidFill>
                  <a:srgbClr val="FFFFFF"/>
                </a:solidFill>
              </a:rPr>
              <a:t>Dr Joanna Knight</a:t>
            </a:r>
          </a:p>
          <a:p>
            <a:r>
              <a:rPr lang="en-NZ" dirty="0">
                <a:solidFill>
                  <a:srgbClr val="FFFFFF"/>
                </a:solidFill>
              </a:rPr>
              <a:t>Obstetrician &amp; Gynaecologist</a:t>
            </a:r>
          </a:p>
          <a:p>
            <a:r>
              <a:rPr lang="en-NZ" dirty="0">
                <a:solidFill>
                  <a:srgbClr val="FFFFFF"/>
                </a:solidFill>
              </a:rPr>
              <a:t>Lead for Colposcopy, Hysteroscopy and Triage</a:t>
            </a:r>
          </a:p>
          <a:p>
            <a:r>
              <a:rPr lang="en-NZ" dirty="0">
                <a:solidFill>
                  <a:srgbClr val="FFFFFF"/>
                </a:solidFill>
              </a:rPr>
              <a:t>Christchurch Women’s Hospital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4433877-8295-4A0D-94F7-BFD8A63360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300855" y="0"/>
            <a:ext cx="1891145" cy="5600700"/>
            <a:chOff x="10300855" y="0"/>
            <a:chExt cx="1891145" cy="5600700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51FD208E-0612-408E-9D15-241B453251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783194" y="2943021"/>
              <a:ext cx="246527" cy="2465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0" name="Graphic 9">
              <a:extLst>
                <a:ext uri="{FF2B5EF4-FFF2-40B4-BE49-F238E27FC236}">
                  <a16:creationId xmlns:a16="http://schemas.microsoft.com/office/drawing/2014/main" id="{0005FEAC-EF53-4E59-AFAA-B72D0F702B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30568" y="2199078"/>
              <a:ext cx="1195288" cy="1195289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solidFill>
              <a:schemeClr val="accent1">
                <a:lumMod val="75000"/>
                <a:alpha val="65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20D9F4E7-B583-4E44-AE18-421B268FBA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V="1">
              <a:off x="11151383" y="4336822"/>
              <a:ext cx="1040617" cy="1263878"/>
            </a:xfrm>
            <a:custGeom>
              <a:avLst/>
              <a:gdLst>
                <a:gd name="connsiteX0" fmla="*/ 1087069 w 1119832"/>
                <a:gd name="connsiteY0" fmla="*/ 1138 h 1360088"/>
                <a:gd name="connsiteX1" fmla="*/ 1119832 w 1119832"/>
                <a:gd name="connsiteY1" fmla="*/ 3278 h 1360088"/>
                <a:gd name="connsiteX2" fmla="*/ 1119832 w 1119832"/>
                <a:gd name="connsiteY2" fmla="*/ 1097964 h 1360088"/>
                <a:gd name="connsiteX3" fmla="*/ 1109686 w 1119832"/>
                <a:gd name="connsiteY3" fmla="*/ 1109686 h 1360088"/>
                <a:gd name="connsiteX4" fmla="*/ 25249 w 1119832"/>
                <a:gd name="connsiteY4" fmla="*/ 1334840 h 1360088"/>
                <a:gd name="connsiteX5" fmla="*/ 250404 w 1119832"/>
                <a:gd name="connsiteY5" fmla="*/ 250404 h 1360088"/>
                <a:gd name="connsiteX6" fmla="*/ 1087069 w 1119832"/>
                <a:gd name="connsiteY6" fmla="*/ 1138 h 1360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19832" h="1360088">
                  <a:moveTo>
                    <a:pt x="1087069" y="1138"/>
                  </a:moveTo>
                  <a:lnTo>
                    <a:pt x="1119832" y="3278"/>
                  </a:lnTo>
                  <a:lnTo>
                    <a:pt x="1119832" y="1097964"/>
                  </a:lnTo>
                  <a:lnTo>
                    <a:pt x="1109686" y="1109686"/>
                  </a:lnTo>
                  <a:cubicBezTo>
                    <a:pt x="748058" y="1471314"/>
                    <a:pt x="25249" y="1334840"/>
                    <a:pt x="25249" y="1334840"/>
                  </a:cubicBezTo>
                  <a:cubicBezTo>
                    <a:pt x="25249" y="1334840"/>
                    <a:pt x="-111224" y="612032"/>
                    <a:pt x="250404" y="250404"/>
                  </a:cubicBezTo>
                  <a:cubicBezTo>
                    <a:pt x="476422" y="24386"/>
                    <a:pt x="843525" y="-7060"/>
                    <a:pt x="1087069" y="1138"/>
                  </a:cubicBez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3C41D6DC-5CB2-4929-AAA8-328E7AA84D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38492" y="2767655"/>
              <a:ext cx="553508" cy="1567713"/>
            </a:xfrm>
            <a:custGeom>
              <a:avLst/>
              <a:gdLst>
                <a:gd name="connsiteX0" fmla="*/ 612019 w 612019"/>
                <a:gd name="connsiteY0" fmla="*/ 0 h 1733435"/>
                <a:gd name="connsiteX1" fmla="*/ 612019 w 612019"/>
                <a:gd name="connsiteY1" fmla="*/ 1733435 h 1733435"/>
                <a:gd name="connsiteX2" fmla="*/ 180103 w 612019"/>
                <a:gd name="connsiteY2" fmla="*/ 1301519 h 1733435"/>
                <a:gd name="connsiteX3" fmla="*/ 180103 w 612019"/>
                <a:gd name="connsiteY3" fmla="*/ 431916 h 173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2019" h="1733435">
                  <a:moveTo>
                    <a:pt x="612019" y="0"/>
                  </a:moveTo>
                  <a:lnTo>
                    <a:pt x="612019" y="1733435"/>
                  </a:lnTo>
                  <a:lnTo>
                    <a:pt x="180103" y="1301519"/>
                  </a:lnTo>
                  <a:cubicBezTo>
                    <a:pt x="-60034" y="1061382"/>
                    <a:pt x="-60034" y="672053"/>
                    <a:pt x="180103" y="431916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 dirty="0"/>
            </a:p>
          </p:txBody>
        </p:sp>
        <p:sp>
          <p:nvSpPr>
            <p:cNvPr id="23" name="Graphic 9">
              <a:extLst>
                <a:ext uri="{FF2B5EF4-FFF2-40B4-BE49-F238E27FC236}">
                  <a16:creationId xmlns:a16="http://schemas.microsoft.com/office/drawing/2014/main" id="{810D7DDE-644B-4D22-86B4-C3FEDF985A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10300855" y="0"/>
              <a:ext cx="1891145" cy="1891145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solidFill>
              <a:schemeClr val="accent1"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24" name="Graphic 9">
              <a:extLst>
                <a:ext uri="{FF2B5EF4-FFF2-40B4-BE49-F238E27FC236}">
                  <a16:creationId xmlns:a16="http://schemas.microsoft.com/office/drawing/2014/main" id="{5777DB78-76A6-4C7E-884B-AE5A8540D7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10424367" y="122795"/>
              <a:ext cx="1644119" cy="1644119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2337347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0F358BAA-9C8A-4E17-BAD8-32FD6FFEA7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44" name="Color Fill">
            <a:extLst>
              <a:ext uri="{FF2B5EF4-FFF2-40B4-BE49-F238E27FC236}">
                <a16:creationId xmlns:a16="http://schemas.microsoft.com/office/drawing/2014/main" id="{4D6F41A4-BEE3-4935-9371-4ADEA67A22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lumMod val="75000"/>
              <a:lumOff val="25000"/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7726F010-956A-40BC-8A1F-8002DC729B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351566" y="0"/>
            <a:ext cx="3840434" cy="6858000"/>
            <a:chOff x="8351565" y="0"/>
            <a:chExt cx="3840434" cy="6858000"/>
          </a:xfrm>
        </p:grpSpPr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D386E468-0048-46C4-ADDD-FBE7A6AE9F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260165" y="519204"/>
              <a:ext cx="474635" cy="47463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C5B35ED4-0C31-4C8C-A45E-6A3EDEAB28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5871" y="0"/>
              <a:ext cx="2955657" cy="679194"/>
            </a:xfrm>
            <a:custGeom>
              <a:avLst/>
              <a:gdLst>
                <a:gd name="connsiteX0" fmla="*/ 0 w 2955657"/>
                <a:gd name="connsiteY0" fmla="*/ 0 h 679194"/>
                <a:gd name="connsiteX1" fmla="*/ 2955657 w 2955657"/>
                <a:gd name="connsiteY1" fmla="*/ 0 h 679194"/>
                <a:gd name="connsiteX2" fmla="*/ 2892839 w 2955657"/>
                <a:gd name="connsiteY2" fmla="*/ 84007 h 679194"/>
                <a:gd name="connsiteX3" fmla="*/ 1630760 w 2955657"/>
                <a:gd name="connsiteY3" fmla="*/ 679194 h 679194"/>
                <a:gd name="connsiteX4" fmla="*/ 0 w 2955657"/>
                <a:gd name="connsiteY4" fmla="*/ 679194 h 679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55657" h="679194">
                  <a:moveTo>
                    <a:pt x="0" y="0"/>
                  </a:moveTo>
                  <a:lnTo>
                    <a:pt x="2955657" y="0"/>
                  </a:lnTo>
                  <a:lnTo>
                    <a:pt x="2892839" y="84007"/>
                  </a:lnTo>
                  <a:cubicBezTo>
                    <a:pt x="2592855" y="447504"/>
                    <a:pt x="2138868" y="679194"/>
                    <a:pt x="1630760" y="679194"/>
                  </a:cubicBezTo>
                  <a:lnTo>
                    <a:pt x="0" y="679194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B40A1EF3-FA93-48F4-9F82-BC0C796357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51565" y="4121414"/>
              <a:ext cx="3266317" cy="2736586"/>
            </a:xfrm>
            <a:custGeom>
              <a:avLst/>
              <a:gdLst>
                <a:gd name="connsiteX0" fmla="*/ 1635557 w 3266317"/>
                <a:gd name="connsiteY0" fmla="*/ 0 h 2736586"/>
                <a:gd name="connsiteX1" fmla="*/ 3266317 w 3266317"/>
                <a:gd name="connsiteY1" fmla="*/ 0 h 2736586"/>
                <a:gd name="connsiteX2" fmla="*/ 3266317 w 3266317"/>
                <a:gd name="connsiteY2" fmla="*/ 1630760 h 2736586"/>
                <a:gd name="connsiteX3" fmla="*/ 2892838 w 3266317"/>
                <a:gd name="connsiteY3" fmla="*/ 2671131 h 2736586"/>
                <a:gd name="connsiteX4" fmla="*/ 2833348 w 3266317"/>
                <a:gd name="connsiteY4" fmla="*/ 2736586 h 2736586"/>
                <a:gd name="connsiteX5" fmla="*/ 0 w 3266317"/>
                <a:gd name="connsiteY5" fmla="*/ 2736586 h 2736586"/>
                <a:gd name="connsiteX6" fmla="*/ 0 w 3266317"/>
                <a:gd name="connsiteY6" fmla="*/ 1635558 h 2736586"/>
                <a:gd name="connsiteX7" fmla="*/ 1635557 w 3266317"/>
                <a:gd name="connsiteY7" fmla="*/ 0 h 2736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66317" h="2736586">
                  <a:moveTo>
                    <a:pt x="1635557" y="0"/>
                  </a:moveTo>
                  <a:lnTo>
                    <a:pt x="3266317" y="0"/>
                  </a:lnTo>
                  <a:lnTo>
                    <a:pt x="3266317" y="1630760"/>
                  </a:lnTo>
                  <a:cubicBezTo>
                    <a:pt x="3266317" y="2025955"/>
                    <a:pt x="3126159" y="2388411"/>
                    <a:pt x="2892838" y="2671131"/>
                  </a:cubicBezTo>
                  <a:lnTo>
                    <a:pt x="2833348" y="2736586"/>
                  </a:lnTo>
                  <a:lnTo>
                    <a:pt x="0" y="2736586"/>
                  </a:lnTo>
                  <a:lnTo>
                    <a:pt x="0" y="1635558"/>
                  </a:lnTo>
                  <a:cubicBezTo>
                    <a:pt x="0" y="732255"/>
                    <a:pt x="732254" y="0"/>
                    <a:pt x="1635557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 dirty="0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A985F09D-6969-44D0-B04F-4EDE0FEDAF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755674" y="3386384"/>
              <a:ext cx="436325" cy="1309674"/>
            </a:xfrm>
            <a:custGeom>
              <a:avLst/>
              <a:gdLst>
                <a:gd name="connsiteX0" fmla="*/ 470325 w 477612"/>
                <a:gd name="connsiteY0" fmla="*/ 0 h 1433600"/>
                <a:gd name="connsiteX1" fmla="*/ 475607 w 477612"/>
                <a:gd name="connsiteY1" fmla="*/ 3701 h 1433600"/>
                <a:gd name="connsiteX2" fmla="*/ 477612 w 477612"/>
                <a:gd name="connsiteY2" fmla="*/ 5160 h 1433600"/>
                <a:gd name="connsiteX3" fmla="*/ 477612 w 477612"/>
                <a:gd name="connsiteY3" fmla="*/ 1428441 h 1433600"/>
                <a:gd name="connsiteX4" fmla="*/ 475607 w 477612"/>
                <a:gd name="connsiteY4" fmla="*/ 1429900 h 1433600"/>
                <a:gd name="connsiteX5" fmla="*/ 470325 w 477612"/>
                <a:gd name="connsiteY5" fmla="*/ 1433600 h 1433600"/>
                <a:gd name="connsiteX6" fmla="*/ 0 w 477612"/>
                <a:gd name="connsiteY6" fmla="*/ 716800 h 1433600"/>
                <a:gd name="connsiteX7" fmla="*/ 470325 w 477612"/>
                <a:gd name="connsiteY7" fmla="*/ 0 h 14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7612" h="1433600">
                  <a:moveTo>
                    <a:pt x="470325" y="0"/>
                  </a:moveTo>
                  <a:cubicBezTo>
                    <a:pt x="470325" y="0"/>
                    <a:pt x="472162" y="1254"/>
                    <a:pt x="475607" y="3701"/>
                  </a:cubicBezTo>
                  <a:lnTo>
                    <a:pt x="477612" y="5160"/>
                  </a:lnTo>
                  <a:lnTo>
                    <a:pt x="477612" y="1428441"/>
                  </a:lnTo>
                  <a:lnTo>
                    <a:pt x="475607" y="1429900"/>
                  </a:lnTo>
                  <a:cubicBezTo>
                    <a:pt x="472162" y="1432347"/>
                    <a:pt x="470325" y="1433600"/>
                    <a:pt x="470325" y="1433600"/>
                  </a:cubicBezTo>
                  <a:cubicBezTo>
                    <a:pt x="470325" y="1433600"/>
                    <a:pt x="0" y="1112672"/>
                    <a:pt x="0" y="716800"/>
                  </a:cubicBezTo>
                  <a:cubicBezTo>
                    <a:pt x="0" y="320929"/>
                    <a:pt x="470325" y="0"/>
                    <a:pt x="470325" y="0"/>
                  </a:cubicBezTo>
                  <a:close/>
                </a:path>
              </a:pathLst>
            </a:custGeom>
            <a:pattFill prst="pct5">
              <a:fgClr>
                <a:schemeClr val="accent4">
                  <a:lumMod val="20000"/>
                  <a:lumOff val="80000"/>
                </a:schemeClr>
              </a:fgClr>
              <a:bgClr>
                <a:schemeClr val="accent4">
                  <a:lumMod val="60000"/>
                  <a:lumOff val="40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 dirty="0"/>
            </a:p>
          </p:txBody>
        </p:sp>
        <p:sp>
          <p:nvSpPr>
            <p:cNvPr id="51" name="Graphic 9">
              <a:extLst>
                <a:ext uri="{FF2B5EF4-FFF2-40B4-BE49-F238E27FC236}">
                  <a16:creationId xmlns:a16="http://schemas.microsoft.com/office/drawing/2014/main" id="{003913A0-A3C0-4ED8-8920-318068FBC4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5870" y="791588"/>
              <a:ext cx="3232012" cy="3232012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/>
            </a:p>
          </p:txBody>
        </p:sp>
      </p:grpSp>
      <p:sp>
        <p:nvSpPr>
          <p:cNvPr id="53" name="Texture">
            <a:extLst>
              <a:ext uri="{FF2B5EF4-FFF2-40B4-BE49-F238E27FC236}">
                <a16:creationId xmlns:a16="http://schemas.microsoft.com/office/drawing/2014/main" id="{7FE1D329-7CB2-4DF5-B0C0-36DD19EBC6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blipFill dpi="0" rotWithShape="1">
            <a:blip r:embed="rId2">
              <a:alphaModFix amt="6000"/>
            </a:blip>
            <a:srcRect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 useBgFill="1">
        <p:nvSpPr>
          <p:cNvPr id="55" name="Background Fill">
            <a:extLst>
              <a:ext uri="{FF2B5EF4-FFF2-40B4-BE49-F238E27FC236}">
                <a16:creationId xmlns:a16="http://schemas.microsoft.com/office/drawing/2014/main" id="{3DA8395E-90F8-4872-A2FC-23FF99642D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57" name="Color Fill">
            <a:extLst>
              <a:ext uri="{FF2B5EF4-FFF2-40B4-BE49-F238E27FC236}">
                <a16:creationId xmlns:a16="http://schemas.microsoft.com/office/drawing/2014/main" id="{4DD0BEF5-914D-4810-8A54-5A978DEB5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lumMod val="75000"/>
              <a:lumOff val="25000"/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DAEE7A33-2C4E-4BC0-9BE0-2ED7525068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57828"/>
            <a:ext cx="12188149" cy="3581965"/>
            <a:chOff x="0" y="-157828"/>
            <a:chExt cx="12188149" cy="3581965"/>
          </a:xfrm>
        </p:grpSpPr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BD1D3A2C-430D-4DF4-9738-943B30763A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5450" y="-2201"/>
              <a:ext cx="3036178" cy="2703712"/>
            </a:xfrm>
            <a:custGeom>
              <a:avLst/>
              <a:gdLst>
                <a:gd name="connsiteX0" fmla="*/ 0 w 3036178"/>
                <a:gd name="connsiteY0" fmla="*/ 0 h 2918688"/>
                <a:gd name="connsiteX1" fmla="*/ 2102222 w 3036178"/>
                <a:gd name="connsiteY1" fmla="*/ 0 h 2918688"/>
                <a:gd name="connsiteX2" fmla="*/ 2107640 w 3036178"/>
                <a:gd name="connsiteY2" fmla="*/ 1983 h 2918688"/>
                <a:gd name="connsiteX3" fmla="*/ 3036178 w 3036178"/>
                <a:gd name="connsiteY3" fmla="*/ 1402829 h 2918688"/>
                <a:gd name="connsiteX4" fmla="*/ 3036178 w 3036178"/>
                <a:gd name="connsiteY4" fmla="*/ 2918688 h 2918688"/>
                <a:gd name="connsiteX5" fmla="*/ 1520319 w 3036178"/>
                <a:gd name="connsiteY5" fmla="*/ 2918688 h 2918688"/>
                <a:gd name="connsiteX6" fmla="*/ 0 w 3036178"/>
                <a:gd name="connsiteY6" fmla="*/ 1398369 h 2918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36178" h="2918688">
                  <a:moveTo>
                    <a:pt x="0" y="0"/>
                  </a:moveTo>
                  <a:lnTo>
                    <a:pt x="2102222" y="0"/>
                  </a:lnTo>
                  <a:lnTo>
                    <a:pt x="2107640" y="1983"/>
                  </a:lnTo>
                  <a:cubicBezTo>
                    <a:pt x="2653306" y="232778"/>
                    <a:pt x="3036178" y="773085"/>
                    <a:pt x="3036178" y="1402829"/>
                  </a:cubicBezTo>
                  <a:lnTo>
                    <a:pt x="3036178" y="2918688"/>
                  </a:lnTo>
                  <a:lnTo>
                    <a:pt x="1520319" y="2918688"/>
                  </a:lnTo>
                  <a:cubicBezTo>
                    <a:pt x="680661" y="2918688"/>
                    <a:pt x="0" y="2238027"/>
                    <a:pt x="0" y="1398369"/>
                  </a:cubicBezTo>
                  <a:close/>
                </a:path>
              </a:pathLst>
            </a:custGeom>
            <a:solidFill>
              <a:schemeClr val="accent1"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Graphic 18">
              <a:extLst>
                <a:ext uri="{FF2B5EF4-FFF2-40B4-BE49-F238E27FC236}">
                  <a16:creationId xmlns:a16="http://schemas.microsoft.com/office/drawing/2014/main" id="{91D06463-ECC2-443E-8062-ED4D74E67C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00000" flipH="1">
              <a:off x="7231231" y="-157828"/>
              <a:ext cx="1499978" cy="2467813"/>
            </a:xfrm>
            <a:custGeom>
              <a:avLst/>
              <a:gdLst>
                <a:gd name="connsiteX0" fmla="*/ 3413379 w 3413378"/>
                <a:gd name="connsiteY0" fmla="*/ 3266028 h 6532054"/>
                <a:gd name="connsiteX1" fmla="*/ 1706689 w 3413378"/>
                <a:gd name="connsiteY1" fmla="*/ 6532055 h 6532054"/>
                <a:gd name="connsiteX2" fmla="*/ 0 w 3413378"/>
                <a:gd name="connsiteY2" fmla="*/ 3266028 h 6532054"/>
                <a:gd name="connsiteX3" fmla="*/ 1706689 w 3413378"/>
                <a:gd name="connsiteY3" fmla="*/ 0 h 6532054"/>
                <a:gd name="connsiteX4" fmla="*/ 3413379 w 3413378"/>
                <a:gd name="connsiteY4" fmla="*/ 3266028 h 6532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13378" h="6532054">
                  <a:moveTo>
                    <a:pt x="3413379" y="3266028"/>
                  </a:moveTo>
                  <a:cubicBezTo>
                    <a:pt x="3413379" y="5069777"/>
                    <a:pt x="1706689" y="6532055"/>
                    <a:pt x="1706689" y="6532055"/>
                  </a:cubicBezTo>
                  <a:cubicBezTo>
                    <a:pt x="1706689" y="6532055"/>
                    <a:pt x="0" y="5069777"/>
                    <a:pt x="0" y="3266028"/>
                  </a:cubicBezTo>
                  <a:cubicBezTo>
                    <a:pt x="0" y="1462278"/>
                    <a:pt x="1706689" y="0"/>
                    <a:pt x="1706689" y="0"/>
                  </a:cubicBezTo>
                  <a:cubicBezTo>
                    <a:pt x="1706689" y="0"/>
                    <a:pt x="3413379" y="1462278"/>
                    <a:pt x="3413379" y="3266028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65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1F675A68-C486-4E57-B029-28690992CB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1037341" y="2625092"/>
              <a:ext cx="331858" cy="30871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Graphic 9">
              <a:extLst>
                <a:ext uri="{FF2B5EF4-FFF2-40B4-BE49-F238E27FC236}">
                  <a16:creationId xmlns:a16="http://schemas.microsoft.com/office/drawing/2014/main" id="{DA599EF4-6962-451E-910F-63EAAD00AE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 flipH="1">
              <a:off x="4864408" y="1596820"/>
              <a:ext cx="1757448" cy="1897185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solidFill>
              <a:schemeClr val="accent1">
                <a:lumMod val="75000"/>
                <a:alpha val="65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AC34E6CD-BED7-4F07-A876-E2DBE680A6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535163" y="0"/>
              <a:ext cx="2652986" cy="2721929"/>
            </a:xfrm>
            <a:custGeom>
              <a:avLst/>
              <a:gdLst>
                <a:gd name="connsiteX0" fmla="*/ 510686 w 2652986"/>
                <a:gd name="connsiteY0" fmla="*/ 0 h 2938354"/>
                <a:gd name="connsiteX1" fmla="*/ 2142300 w 2652986"/>
                <a:gd name="connsiteY1" fmla="*/ 0 h 2938354"/>
                <a:gd name="connsiteX2" fmla="*/ 2263655 w 2652986"/>
                <a:gd name="connsiteY2" fmla="*/ 121355 h 2938354"/>
                <a:gd name="connsiteX3" fmla="*/ 2263655 w 2652986"/>
                <a:gd name="connsiteY3" fmla="*/ 2001192 h 2938354"/>
                <a:gd name="connsiteX4" fmla="*/ 1326493 w 2652986"/>
                <a:gd name="connsiteY4" fmla="*/ 2938354 h 2938354"/>
                <a:gd name="connsiteX5" fmla="*/ 389331 w 2652986"/>
                <a:gd name="connsiteY5" fmla="*/ 2001192 h 2938354"/>
                <a:gd name="connsiteX6" fmla="*/ 389331 w 2652986"/>
                <a:gd name="connsiteY6" fmla="*/ 121355 h 2938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2986" h="2938354">
                  <a:moveTo>
                    <a:pt x="510686" y="0"/>
                  </a:moveTo>
                  <a:lnTo>
                    <a:pt x="2142300" y="0"/>
                  </a:lnTo>
                  <a:lnTo>
                    <a:pt x="2263655" y="121355"/>
                  </a:lnTo>
                  <a:cubicBezTo>
                    <a:pt x="2782763" y="640463"/>
                    <a:pt x="2782763" y="1482084"/>
                    <a:pt x="2263655" y="2001192"/>
                  </a:cubicBezTo>
                  <a:lnTo>
                    <a:pt x="1326493" y="2938354"/>
                  </a:lnTo>
                  <a:lnTo>
                    <a:pt x="389331" y="2001192"/>
                  </a:lnTo>
                  <a:cubicBezTo>
                    <a:pt x="-129777" y="1482084"/>
                    <a:pt x="-129777" y="640463"/>
                    <a:pt x="389331" y="121355"/>
                  </a:cubicBezTo>
                  <a:close/>
                </a:path>
              </a:pathLst>
            </a:custGeom>
            <a:solidFill>
              <a:schemeClr val="accent1"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0541E464-0804-4AAC-B85F-5B6B2BFE3E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99301" y="-9437"/>
              <a:ext cx="565422" cy="362873"/>
            </a:xfrm>
            <a:custGeom>
              <a:avLst/>
              <a:gdLst>
                <a:gd name="connsiteX0" fmla="*/ 15005 w 685064"/>
                <a:gd name="connsiteY0" fmla="*/ 0 h 437484"/>
                <a:gd name="connsiteX1" fmla="*/ 670059 w 685064"/>
                <a:gd name="connsiteY1" fmla="*/ 0 h 437484"/>
                <a:gd name="connsiteX2" fmla="*/ 678105 w 685064"/>
                <a:gd name="connsiteY2" fmla="*/ 25920 h 437484"/>
                <a:gd name="connsiteX3" fmla="*/ 685064 w 685064"/>
                <a:gd name="connsiteY3" fmla="*/ 94952 h 437484"/>
                <a:gd name="connsiteX4" fmla="*/ 342532 w 685064"/>
                <a:gd name="connsiteY4" fmla="*/ 437484 h 437484"/>
                <a:gd name="connsiteX5" fmla="*/ 0 w 685064"/>
                <a:gd name="connsiteY5" fmla="*/ 94952 h 437484"/>
                <a:gd name="connsiteX6" fmla="*/ 6959 w 685064"/>
                <a:gd name="connsiteY6" fmla="*/ 25920 h 437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5064" h="437484">
                  <a:moveTo>
                    <a:pt x="15005" y="0"/>
                  </a:moveTo>
                  <a:lnTo>
                    <a:pt x="670059" y="0"/>
                  </a:lnTo>
                  <a:lnTo>
                    <a:pt x="678105" y="25920"/>
                  </a:lnTo>
                  <a:cubicBezTo>
                    <a:pt x="682668" y="48218"/>
                    <a:pt x="685064" y="71305"/>
                    <a:pt x="685064" y="94952"/>
                  </a:cubicBezTo>
                  <a:cubicBezTo>
                    <a:pt x="685064" y="284127"/>
                    <a:pt x="531708" y="437484"/>
                    <a:pt x="342532" y="437484"/>
                  </a:cubicBezTo>
                  <a:cubicBezTo>
                    <a:pt x="153357" y="437484"/>
                    <a:pt x="0" y="284127"/>
                    <a:pt x="0" y="94952"/>
                  </a:cubicBezTo>
                  <a:cubicBezTo>
                    <a:pt x="0" y="71305"/>
                    <a:pt x="2397" y="48218"/>
                    <a:pt x="6959" y="25920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EC51EDF5-703A-4A3D-BEF6-47CF8EF487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599716"/>
              <a:ext cx="881815" cy="2082566"/>
            </a:xfrm>
            <a:custGeom>
              <a:avLst/>
              <a:gdLst>
                <a:gd name="connsiteX0" fmla="*/ 144257 w 881815"/>
                <a:gd name="connsiteY0" fmla="*/ 0 h 2248154"/>
                <a:gd name="connsiteX1" fmla="*/ 881815 w 881815"/>
                <a:gd name="connsiteY1" fmla="*/ 1124078 h 2248154"/>
                <a:gd name="connsiteX2" fmla="*/ 144257 w 881815"/>
                <a:gd name="connsiteY2" fmla="*/ 2248154 h 2248154"/>
                <a:gd name="connsiteX3" fmla="*/ 29014 w 881815"/>
                <a:gd name="connsiteY3" fmla="*/ 2159817 h 2248154"/>
                <a:gd name="connsiteX4" fmla="*/ 0 w 881815"/>
                <a:gd name="connsiteY4" fmla="*/ 2135215 h 2248154"/>
                <a:gd name="connsiteX5" fmla="*/ 0 w 881815"/>
                <a:gd name="connsiteY5" fmla="*/ 112940 h 2248154"/>
                <a:gd name="connsiteX6" fmla="*/ 29014 w 881815"/>
                <a:gd name="connsiteY6" fmla="*/ 88337 h 2248154"/>
                <a:gd name="connsiteX7" fmla="*/ 144257 w 881815"/>
                <a:gd name="connsiteY7" fmla="*/ 0 h 2248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81815" h="2248154">
                  <a:moveTo>
                    <a:pt x="144257" y="0"/>
                  </a:moveTo>
                  <a:cubicBezTo>
                    <a:pt x="144257" y="0"/>
                    <a:pt x="881815" y="503276"/>
                    <a:pt x="881815" y="1124078"/>
                  </a:cubicBezTo>
                  <a:cubicBezTo>
                    <a:pt x="881815" y="1744879"/>
                    <a:pt x="144257" y="2248154"/>
                    <a:pt x="144257" y="2248154"/>
                  </a:cubicBezTo>
                  <a:cubicBezTo>
                    <a:pt x="144257" y="2248154"/>
                    <a:pt x="98160" y="2216700"/>
                    <a:pt x="29014" y="2159817"/>
                  </a:cubicBezTo>
                  <a:lnTo>
                    <a:pt x="0" y="2135215"/>
                  </a:lnTo>
                  <a:lnTo>
                    <a:pt x="0" y="112940"/>
                  </a:lnTo>
                  <a:lnTo>
                    <a:pt x="29014" y="88337"/>
                  </a:lnTo>
                  <a:cubicBezTo>
                    <a:pt x="98160" y="31455"/>
                    <a:pt x="144257" y="0"/>
                    <a:pt x="144257" y="0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65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9DF986AA-82A4-4BEC-91A7-DBBBF4D1D6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10511" y="0"/>
              <a:ext cx="1897186" cy="1556485"/>
            </a:xfrm>
            <a:custGeom>
              <a:avLst/>
              <a:gdLst>
                <a:gd name="connsiteX0" fmla="*/ 352540 w 1897186"/>
                <a:gd name="connsiteY0" fmla="*/ 0 h 1680243"/>
                <a:gd name="connsiteX1" fmla="*/ 1897186 w 1897186"/>
                <a:gd name="connsiteY1" fmla="*/ 0 h 1680243"/>
                <a:gd name="connsiteX2" fmla="*/ 1897186 w 1897186"/>
                <a:gd name="connsiteY2" fmla="*/ 730258 h 1680243"/>
                <a:gd name="connsiteX3" fmla="*/ 947200 w 1897186"/>
                <a:gd name="connsiteY3" fmla="*/ 1680243 h 1680243"/>
                <a:gd name="connsiteX4" fmla="*/ 0 w 1897186"/>
                <a:gd name="connsiteY4" fmla="*/ 1680243 h 1680243"/>
                <a:gd name="connsiteX5" fmla="*/ 0 w 1897186"/>
                <a:gd name="connsiteY5" fmla="*/ 733044 h 1680243"/>
                <a:gd name="connsiteX6" fmla="*/ 278243 w 1897186"/>
                <a:gd name="connsiteY6" fmla="*/ 61300 h 1680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97186" h="1680243">
                  <a:moveTo>
                    <a:pt x="352540" y="0"/>
                  </a:moveTo>
                  <a:lnTo>
                    <a:pt x="1897186" y="0"/>
                  </a:lnTo>
                  <a:lnTo>
                    <a:pt x="1897186" y="730258"/>
                  </a:lnTo>
                  <a:cubicBezTo>
                    <a:pt x="1897186" y="1254926"/>
                    <a:pt x="1471868" y="1680243"/>
                    <a:pt x="947200" y="1680243"/>
                  </a:cubicBezTo>
                  <a:lnTo>
                    <a:pt x="0" y="1680243"/>
                  </a:lnTo>
                  <a:lnTo>
                    <a:pt x="0" y="733044"/>
                  </a:lnTo>
                  <a:cubicBezTo>
                    <a:pt x="0" y="470710"/>
                    <a:pt x="106330" y="233213"/>
                    <a:pt x="278243" y="61300"/>
                  </a:cubicBez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8" name="Graphic 9">
              <a:extLst>
                <a:ext uri="{FF2B5EF4-FFF2-40B4-BE49-F238E27FC236}">
                  <a16:creationId xmlns:a16="http://schemas.microsoft.com/office/drawing/2014/main" id="{E6278D8F-1C83-476D-840D-43BD59BCCA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1275624" y="-2202"/>
              <a:ext cx="2710066" cy="2518121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2F3ACF83-C02D-431A-BC5B-EFAB8CC2C5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71668" y="0"/>
              <a:ext cx="2179975" cy="2554849"/>
            </a:xfrm>
            <a:custGeom>
              <a:avLst/>
              <a:gdLst>
                <a:gd name="connsiteX0" fmla="*/ 588462 w 2179975"/>
                <a:gd name="connsiteY0" fmla="*/ 0 h 2554849"/>
                <a:gd name="connsiteX1" fmla="*/ 1591515 w 2179975"/>
                <a:gd name="connsiteY1" fmla="*/ 0 h 2554849"/>
                <a:gd name="connsiteX2" fmla="*/ 1860060 w 2179975"/>
                <a:gd name="connsiteY2" fmla="*/ 265589 h 2554849"/>
                <a:gd name="connsiteX3" fmla="*/ 1860060 w 2179975"/>
                <a:gd name="connsiteY3" fmla="*/ 1793256 h 2554849"/>
                <a:gd name="connsiteX4" fmla="*/ 1089989 w 2179975"/>
                <a:gd name="connsiteY4" fmla="*/ 2554849 h 2554849"/>
                <a:gd name="connsiteX5" fmla="*/ 319917 w 2179975"/>
                <a:gd name="connsiteY5" fmla="*/ 1793256 h 2554849"/>
                <a:gd name="connsiteX6" fmla="*/ 319917 w 2179975"/>
                <a:gd name="connsiteY6" fmla="*/ 265589 h 2554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9975" h="2554849">
                  <a:moveTo>
                    <a:pt x="588462" y="0"/>
                  </a:moveTo>
                  <a:lnTo>
                    <a:pt x="1591515" y="0"/>
                  </a:lnTo>
                  <a:lnTo>
                    <a:pt x="1860060" y="265589"/>
                  </a:lnTo>
                  <a:cubicBezTo>
                    <a:pt x="2286614" y="687448"/>
                    <a:pt x="2286614" y="1371398"/>
                    <a:pt x="1860060" y="1793256"/>
                  </a:cubicBezTo>
                  <a:lnTo>
                    <a:pt x="1089989" y="2554849"/>
                  </a:lnTo>
                  <a:lnTo>
                    <a:pt x="319917" y="1793256"/>
                  </a:lnTo>
                  <a:cubicBezTo>
                    <a:pt x="-106638" y="1371398"/>
                    <a:pt x="-106638" y="687448"/>
                    <a:pt x="319917" y="265589"/>
                  </a:cubicBez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71" name="Texture">
            <a:extLst>
              <a:ext uri="{FF2B5EF4-FFF2-40B4-BE49-F238E27FC236}">
                <a16:creationId xmlns:a16="http://schemas.microsoft.com/office/drawing/2014/main" id="{19C1FC9A-E265-4DA8-BCC6-C16D34882B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blipFill dpi="0" rotWithShape="1">
            <a:blip r:embed="rId2">
              <a:alphaModFix amt="6000"/>
            </a:blip>
            <a:srcRect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4CCCD4-12E9-AC8F-ED1A-FD92399CD9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648075"/>
            <a:ext cx="6816373" cy="250825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 dirty="0"/>
              <a:t>Outpatient hysteroscopy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B3B5B3-14B1-1B17-DE08-DB986AC7B777}"/>
              </a:ext>
            </a:extLst>
          </p:cNvPr>
          <p:cNvSpPr txBox="1"/>
          <p:nvPr/>
        </p:nvSpPr>
        <p:spPr>
          <a:xfrm>
            <a:off x="5875020" y="4297680"/>
            <a:ext cx="538514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NZ" sz="2200" dirty="0"/>
              <a:t>Pre and post menopausal abnormal bleeding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NZ" sz="2200" dirty="0"/>
              <a:t>Incidental abnormalities on imaging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NZ" sz="2200" dirty="0"/>
              <a:t>IUD – e.g. lost threads, difficult removals</a:t>
            </a:r>
          </a:p>
        </p:txBody>
      </p:sp>
    </p:spTree>
    <p:extLst>
      <p:ext uri="{BB962C8B-B14F-4D97-AF65-F5344CB8AC3E}">
        <p14:creationId xmlns:p14="http://schemas.microsoft.com/office/powerpoint/2010/main" val="36986806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D5434E25-D245-1CA2-DDBB-BF3D774C91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68049"/>
            <a:ext cx="7685037" cy="772131"/>
          </a:xfrm>
        </p:spPr>
        <p:txBody>
          <a:bodyPr/>
          <a:lstStyle/>
          <a:p>
            <a:r>
              <a:rPr lang="en-NZ" dirty="0"/>
              <a:t>CDHB set up</a:t>
            </a:r>
          </a:p>
        </p:txBody>
      </p:sp>
      <p:pic>
        <p:nvPicPr>
          <p:cNvPr id="3" name="Content Placeholder 2" descr="A picture containing indoor, cluttered&#10;&#10;Description automatically generated">
            <a:extLst>
              <a:ext uri="{FF2B5EF4-FFF2-40B4-BE49-F238E27FC236}">
                <a16:creationId xmlns:a16="http://schemas.microsoft.com/office/drawing/2014/main" id="{A51296B8-69BD-981C-85B7-74B5F3B492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760" y="277108"/>
            <a:ext cx="4727838" cy="6303784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F1A3DBC-58FC-ADF5-2891-038ED381D7E9}"/>
              </a:ext>
            </a:extLst>
          </p:cNvPr>
          <p:cNvSpPr txBox="1"/>
          <p:nvPr/>
        </p:nvSpPr>
        <p:spPr>
          <a:xfrm>
            <a:off x="167640" y="1440180"/>
            <a:ext cx="6404982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dirty="0"/>
              <a:t>Two nurses – one pre and post procedure, and one in the room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dirty="0"/>
              <a:t>Own clothes, less “clinical” than OT, fewer instruments set 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dirty="0"/>
              <a:t>Support person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dirty="0"/>
              <a:t>Options for oral sedation, local anaesthetic, Entonox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dirty="0"/>
              <a:t>“Vocal local”, breathing techniques, stress balls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dirty="0"/>
              <a:t>Mirena insertion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dirty="0"/>
              <a:t>Different types of hysteroscope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NZ" dirty="0" err="1"/>
              <a:t>Omniscope</a:t>
            </a:r>
            <a:r>
              <a:rPr lang="en-NZ" dirty="0"/>
              <a:t> for most patients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NZ" dirty="0"/>
              <a:t>Narrow 3.7mm – 5.5mm oval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NZ" dirty="0"/>
              <a:t>Excellent views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NZ" dirty="0"/>
              <a:t>Changeable operating sheath for </a:t>
            </a:r>
            <a:r>
              <a:rPr lang="en-NZ" dirty="0" err="1"/>
              <a:t>Myosure</a:t>
            </a:r>
            <a:r>
              <a:rPr lang="en-NZ" dirty="0"/>
              <a:t> tissue removal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NZ" dirty="0"/>
              <a:t>Commonly one visit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NZ" dirty="0"/>
              <a:t>Trophy scope 4mm – 5mm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NZ" dirty="0"/>
              <a:t>Diagnostic or for using graspers or scissors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NZ" dirty="0"/>
              <a:t>Mostly now used for IUD retrieval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NZ" dirty="0"/>
              <a:t>Directed endometrial biopsy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NZ" dirty="0"/>
              <a:t>Polypectomy</a:t>
            </a:r>
          </a:p>
        </p:txBody>
      </p:sp>
    </p:spTree>
    <p:extLst>
      <p:ext uri="{BB962C8B-B14F-4D97-AF65-F5344CB8AC3E}">
        <p14:creationId xmlns:p14="http://schemas.microsoft.com/office/powerpoint/2010/main" val="7844746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0F358BAA-9C8A-4E17-BAD8-32FD6FFEA7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Color Fill">
            <a:extLst>
              <a:ext uri="{FF2B5EF4-FFF2-40B4-BE49-F238E27FC236}">
                <a16:creationId xmlns:a16="http://schemas.microsoft.com/office/drawing/2014/main" id="{4D6F41A4-BEE3-4935-9371-4ADEA67A22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lumMod val="75000"/>
              <a:lumOff val="25000"/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726F010-956A-40BC-8A1F-8002DC729B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351566" y="0"/>
            <a:ext cx="3840434" cy="6858000"/>
            <a:chOff x="8351565" y="0"/>
            <a:chExt cx="3840434" cy="6858000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D386E468-0048-46C4-ADDD-FBE7A6AE9F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260165" y="519204"/>
              <a:ext cx="474635" cy="47463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C5B35ED4-0C31-4C8C-A45E-6A3EDEAB28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5871" y="0"/>
              <a:ext cx="2955657" cy="679194"/>
            </a:xfrm>
            <a:custGeom>
              <a:avLst/>
              <a:gdLst>
                <a:gd name="connsiteX0" fmla="*/ 0 w 2955657"/>
                <a:gd name="connsiteY0" fmla="*/ 0 h 679194"/>
                <a:gd name="connsiteX1" fmla="*/ 2955657 w 2955657"/>
                <a:gd name="connsiteY1" fmla="*/ 0 h 679194"/>
                <a:gd name="connsiteX2" fmla="*/ 2892839 w 2955657"/>
                <a:gd name="connsiteY2" fmla="*/ 84007 h 679194"/>
                <a:gd name="connsiteX3" fmla="*/ 1630760 w 2955657"/>
                <a:gd name="connsiteY3" fmla="*/ 679194 h 679194"/>
                <a:gd name="connsiteX4" fmla="*/ 0 w 2955657"/>
                <a:gd name="connsiteY4" fmla="*/ 679194 h 679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55657" h="679194">
                  <a:moveTo>
                    <a:pt x="0" y="0"/>
                  </a:moveTo>
                  <a:lnTo>
                    <a:pt x="2955657" y="0"/>
                  </a:lnTo>
                  <a:lnTo>
                    <a:pt x="2892839" y="84007"/>
                  </a:lnTo>
                  <a:cubicBezTo>
                    <a:pt x="2592855" y="447504"/>
                    <a:pt x="2138868" y="679194"/>
                    <a:pt x="1630760" y="679194"/>
                  </a:cubicBezTo>
                  <a:lnTo>
                    <a:pt x="0" y="679194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B40A1EF3-FA93-48F4-9F82-BC0C796357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51565" y="4121414"/>
              <a:ext cx="3266317" cy="2736586"/>
            </a:xfrm>
            <a:custGeom>
              <a:avLst/>
              <a:gdLst>
                <a:gd name="connsiteX0" fmla="*/ 1635557 w 3266317"/>
                <a:gd name="connsiteY0" fmla="*/ 0 h 2736586"/>
                <a:gd name="connsiteX1" fmla="*/ 3266317 w 3266317"/>
                <a:gd name="connsiteY1" fmla="*/ 0 h 2736586"/>
                <a:gd name="connsiteX2" fmla="*/ 3266317 w 3266317"/>
                <a:gd name="connsiteY2" fmla="*/ 1630760 h 2736586"/>
                <a:gd name="connsiteX3" fmla="*/ 2892838 w 3266317"/>
                <a:gd name="connsiteY3" fmla="*/ 2671131 h 2736586"/>
                <a:gd name="connsiteX4" fmla="*/ 2833348 w 3266317"/>
                <a:gd name="connsiteY4" fmla="*/ 2736586 h 2736586"/>
                <a:gd name="connsiteX5" fmla="*/ 0 w 3266317"/>
                <a:gd name="connsiteY5" fmla="*/ 2736586 h 2736586"/>
                <a:gd name="connsiteX6" fmla="*/ 0 w 3266317"/>
                <a:gd name="connsiteY6" fmla="*/ 1635558 h 2736586"/>
                <a:gd name="connsiteX7" fmla="*/ 1635557 w 3266317"/>
                <a:gd name="connsiteY7" fmla="*/ 0 h 2736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66317" h="2736586">
                  <a:moveTo>
                    <a:pt x="1635557" y="0"/>
                  </a:moveTo>
                  <a:lnTo>
                    <a:pt x="3266317" y="0"/>
                  </a:lnTo>
                  <a:lnTo>
                    <a:pt x="3266317" y="1630760"/>
                  </a:lnTo>
                  <a:cubicBezTo>
                    <a:pt x="3266317" y="2025955"/>
                    <a:pt x="3126159" y="2388411"/>
                    <a:pt x="2892838" y="2671131"/>
                  </a:cubicBezTo>
                  <a:lnTo>
                    <a:pt x="2833348" y="2736586"/>
                  </a:lnTo>
                  <a:lnTo>
                    <a:pt x="0" y="2736586"/>
                  </a:lnTo>
                  <a:lnTo>
                    <a:pt x="0" y="1635558"/>
                  </a:lnTo>
                  <a:cubicBezTo>
                    <a:pt x="0" y="732255"/>
                    <a:pt x="732254" y="0"/>
                    <a:pt x="1635557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A985F09D-6969-44D0-B04F-4EDE0FEDAF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755674" y="3386384"/>
              <a:ext cx="436325" cy="1309674"/>
            </a:xfrm>
            <a:custGeom>
              <a:avLst/>
              <a:gdLst>
                <a:gd name="connsiteX0" fmla="*/ 470325 w 477612"/>
                <a:gd name="connsiteY0" fmla="*/ 0 h 1433600"/>
                <a:gd name="connsiteX1" fmla="*/ 475607 w 477612"/>
                <a:gd name="connsiteY1" fmla="*/ 3701 h 1433600"/>
                <a:gd name="connsiteX2" fmla="*/ 477612 w 477612"/>
                <a:gd name="connsiteY2" fmla="*/ 5160 h 1433600"/>
                <a:gd name="connsiteX3" fmla="*/ 477612 w 477612"/>
                <a:gd name="connsiteY3" fmla="*/ 1428441 h 1433600"/>
                <a:gd name="connsiteX4" fmla="*/ 475607 w 477612"/>
                <a:gd name="connsiteY4" fmla="*/ 1429900 h 1433600"/>
                <a:gd name="connsiteX5" fmla="*/ 470325 w 477612"/>
                <a:gd name="connsiteY5" fmla="*/ 1433600 h 1433600"/>
                <a:gd name="connsiteX6" fmla="*/ 0 w 477612"/>
                <a:gd name="connsiteY6" fmla="*/ 716800 h 1433600"/>
                <a:gd name="connsiteX7" fmla="*/ 470325 w 477612"/>
                <a:gd name="connsiteY7" fmla="*/ 0 h 14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7612" h="1433600">
                  <a:moveTo>
                    <a:pt x="470325" y="0"/>
                  </a:moveTo>
                  <a:cubicBezTo>
                    <a:pt x="470325" y="0"/>
                    <a:pt x="472162" y="1254"/>
                    <a:pt x="475607" y="3701"/>
                  </a:cubicBezTo>
                  <a:lnTo>
                    <a:pt x="477612" y="5160"/>
                  </a:lnTo>
                  <a:lnTo>
                    <a:pt x="477612" y="1428441"/>
                  </a:lnTo>
                  <a:lnTo>
                    <a:pt x="475607" y="1429900"/>
                  </a:lnTo>
                  <a:cubicBezTo>
                    <a:pt x="472162" y="1432347"/>
                    <a:pt x="470325" y="1433600"/>
                    <a:pt x="470325" y="1433600"/>
                  </a:cubicBezTo>
                  <a:cubicBezTo>
                    <a:pt x="470325" y="1433600"/>
                    <a:pt x="0" y="1112672"/>
                    <a:pt x="0" y="716800"/>
                  </a:cubicBezTo>
                  <a:cubicBezTo>
                    <a:pt x="0" y="320929"/>
                    <a:pt x="470325" y="0"/>
                    <a:pt x="470325" y="0"/>
                  </a:cubicBezTo>
                  <a:close/>
                </a:path>
              </a:pathLst>
            </a:custGeom>
            <a:pattFill prst="pct5">
              <a:fgClr>
                <a:schemeClr val="accent4">
                  <a:lumMod val="20000"/>
                  <a:lumOff val="80000"/>
                </a:schemeClr>
              </a:fgClr>
              <a:bgClr>
                <a:schemeClr val="accent4">
                  <a:lumMod val="60000"/>
                  <a:lumOff val="40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 dirty="0"/>
            </a:p>
          </p:txBody>
        </p:sp>
        <p:sp>
          <p:nvSpPr>
            <p:cNvPr id="22" name="Graphic 9">
              <a:extLst>
                <a:ext uri="{FF2B5EF4-FFF2-40B4-BE49-F238E27FC236}">
                  <a16:creationId xmlns:a16="http://schemas.microsoft.com/office/drawing/2014/main" id="{003913A0-A3C0-4ED8-8920-318068FBC4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5870" y="791588"/>
              <a:ext cx="3232012" cy="3232012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/>
            </a:p>
          </p:txBody>
        </p:sp>
      </p:grpSp>
      <p:sp>
        <p:nvSpPr>
          <p:cNvPr id="24" name="Texture">
            <a:extLst>
              <a:ext uri="{FF2B5EF4-FFF2-40B4-BE49-F238E27FC236}">
                <a16:creationId xmlns:a16="http://schemas.microsoft.com/office/drawing/2014/main" id="{7FE1D329-7CB2-4DF5-B0C0-36DD19EBC6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blipFill dpi="0" rotWithShape="1">
            <a:blip r:embed="rId2">
              <a:alphaModFix amt="6000"/>
            </a:blip>
            <a:srcRect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 useBgFill="1">
        <p:nvSpPr>
          <p:cNvPr id="26" name="Background Fill">
            <a:extLst>
              <a:ext uri="{FF2B5EF4-FFF2-40B4-BE49-F238E27FC236}">
                <a16:creationId xmlns:a16="http://schemas.microsoft.com/office/drawing/2014/main" id="{FAFB3478-4AEC-431E-93B2-1593839C16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8" name="Color Fill">
            <a:extLst>
              <a:ext uri="{FF2B5EF4-FFF2-40B4-BE49-F238E27FC236}">
                <a16:creationId xmlns:a16="http://schemas.microsoft.com/office/drawing/2014/main" id="{3FFB0B4B-B126-43E0-A25C-BA56343325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lumMod val="75000"/>
              <a:lumOff val="25000"/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0" name="Graphic 9">
            <a:extLst>
              <a:ext uri="{FF2B5EF4-FFF2-40B4-BE49-F238E27FC236}">
                <a16:creationId xmlns:a16="http://schemas.microsoft.com/office/drawing/2014/main" id="{D9C0F9DF-6CF4-451E-A975-A223B0DD4C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86719" y="0"/>
            <a:ext cx="6905281" cy="6858000"/>
          </a:xfrm>
          <a:custGeom>
            <a:avLst/>
            <a:gdLst>
              <a:gd name="connsiteX0" fmla="*/ 6861546 w 6861545"/>
              <a:gd name="connsiteY0" fmla="*/ 6861546 h 6861545"/>
              <a:gd name="connsiteX1" fmla="*/ 3435812 w 6861545"/>
              <a:gd name="connsiteY1" fmla="*/ 6861546 h 6861545"/>
              <a:gd name="connsiteX2" fmla="*/ 0 w 6861545"/>
              <a:gd name="connsiteY2" fmla="*/ 3425734 h 6861545"/>
              <a:gd name="connsiteX3" fmla="*/ 0 w 6861545"/>
              <a:gd name="connsiteY3" fmla="*/ 0 h 6861545"/>
              <a:gd name="connsiteX4" fmla="*/ 3425734 w 6861545"/>
              <a:gd name="connsiteY4" fmla="*/ 0 h 6861545"/>
              <a:gd name="connsiteX5" fmla="*/ 6861546 w 6861545"/>
              <a:gd name="connsiteY5" fmla="*/ 3435812 h 6861545"/>
              <a:gd name="connsiteX6" fmla="*/ 6861546 w 6861545"/>
              <a:gd name="connsiteY6" fmla="*/ 6861546 h 6861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61545" h="6861545">
                <a:moveTo>
                  <a:pt x="6861546" y="6861546"/>
                </a:moveTo>
                <a:lnTo>
                  <a:pt x="3435812" y="6861546"/>
                </a:lnTo>
                <a:cubicBezTo>
                  <a:pt x="1538245" y="6861546"/>
                  <a:pt x="0" y="5323301"/>
                  <a:pt x="0" y="3425734"/>
                </a:cubicBezTo>
                <a:lnTo>
                  <a:pt x="0" y="0"/>
                </a:lnTo>
                <a:lnTo>
                  <a:pt x="3425734" y="0"/>
                </a:lnTo>
                <a:cubicBezTo>
                  <a:pt x="5323301" y="0"/>
                  <a:pt x="6861546" y="1538245"/>
                  <a:pt x="6861546" y="3435812"/>
                </a:cubicBezTo>
                <a:lnTo>
                  <a:pt x="6861546" y="6861546"/>
                </a:lnTo>
                <a:close/>
              </a:path>
            </a:pathLst>
          </a:custGeom>
          <a:solidFill>
            <a:schemeClr val="accent4">
              <a:alpha val="25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32" name="Texture">
            <a:extLst>
              <a:ext uri="{FF2B5EF4-FFF2-40B4-BE49-F238E27FC236}">
                <a16:creationId xmlns:a16="http://schemas.microsoft.com/office/drawing/2014/main" id="{2E922E9E-A29B-4164-A634-B718A4336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blipFill dpi="0" rotWithShape="1">
            <a:blip r:embed="rId2">
              <a:alphaModFix amt="6000"/>
            </a:blip>
            <a:srcRect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4F4AD3-7CC7-09B6-CB48-1EC810B56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19204"/>
            <a:ext cx="4503557" cy="59715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dirty="0"/>
              <a:t>Polyps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FB9BFB-1A92-D07A-5C6C-245AA2E1C8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2285999"/>
            <a:ext cx="4503557" cy="4327743"/>
          </a:xfr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indent="-228600"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/>
              <a:t>Echogenic area, may have “cystic” area outline or saline infusion scan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/>
              <a:t>Single vessel on Doppler </a:t>
            </a:r>
          </a:p>
          <a:p>
            <a:endParaRPr lang="en-US" sz="2000" dirty="0"/>
          </a:p>
          <a:p>
            <a:r>
              <a:rPr lang="en-US" sz="2000" dirty="0" err="1"/>
              <a:t>Radiopedia</a:t>
            </a:r>
            <a:r>
              <a:rPr lang="en-US" sz="2000" dirty="0"/>
              <a:t> images</a:t>
            </a: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46F65E63-E1BC-D39A-FC69-473FCBEECA5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/>
          <a:srcRect l="1697" r="1697"/>
          <a:stretch/>
        </p:blipFill>
        <p:spPr>
          <a:xfrm>
            <a:off x="4614532" y="1217087"/>
            <a:ext cx="3366981" cy="35563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FCDFAB9-D52D-9AA8-33A1-3B2185931A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222" y="1291969"/>
            <a:ext cx="3878348" cy="334099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7B0B33B-9BE5-34DC-B828-0BE635C734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51566" y="1221498"/>
            <a:ext cx="3478138" cy="3665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5294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1DD974-2B31-BAEE-CEE7-4A371FE05F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AEE62D4-D34A-1678-7985-FB95168C1C1D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C87172-D927-5F14-06B3-23D733420A0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NZ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7766C04-10A3-E482-4662-0B0584424C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040" y="253552"/>
            <a:ext cx="9190316" cy="6350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2266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8C90DD-7D40-1510-F031-EAB10D0CAC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E9C8D56-787D-3896-9E05-896E7BD158EC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0E0D3F-3230-EB1C-25F6-08C1AB70040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NZ"/>
          </a:p>
        </p:txBody>
      </p:sp>
      <p:pic>
        <p:nvPicPr>
          <p:cNvPr id="6" name="Online Media 5" title="'No touch' technique for diagnostic hysteroscopy (vaginoscopic approach)">
            <a:hlinkClick r:id="" action="ppaction://media"/>
            <a:extLst>
              <a:ext uri="{FF2B5EF4-FFF2-40B4-BE49-F238E27FC236}">
                <a16:creationId xmlns:a16="http://schemas.microsoft.com/office/drawing/2014/main" id="{4A8C8351-DCCC-6C85-EC45-788AB8BA277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255004" y="406830"/>
            <a:ext cx="8268345" cy="6201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851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055C73-60F6-6228-8CC1-18CE07167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DE87A98-F3F5-725F-1813-F2A5D060397E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84F72-37D4-D7D7-0A58-6124D73BF82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NZ"/>
          </a:p>
        </p:txBody>
      </p:sp>
      <p:pic>
        <p:nvPicPr>
          <p:cNvPr id="5" name="Online Media 6" title="MyoSure LITE Polypectomy Video">
            <a:hlinkClick r:id="" action="ppaction://media"/>
            <a:extLst>
              <a:ext uri="{FF2B5EF4-FFF2-40B4-BE49-F238E27FC236}">
                <a16:creationId xmlns:a16="http://schemas.microsoft.com/office/drawing/2014/main" id="{CCA55F19-5774-81D5-5E1E-CA01CBB3F4C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697127" y="262313"/>
            <a:ext cx="8444497" cy="6333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630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Background Fill">
            <a:extLst>
              <a:ext uri="{FF2B5EF4-FFF2-40B4-BE49-F238E27FC236}">
                <a16:creationId xmlns:a16="http://schemas.microsoft.com/office/drawing/2014/main" id="{973CFC7D-374D-4D67-8994-8DA9D4E23B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Color Fill">
            <a:extLst>
              <a:ext uri="{FF2B5EF4-FFF2-40B4-BE49-F238E27FC236}">
                <a16:creationId xmlns:a16="http://schemas.microsoft.com/office/drawing/2014/main" id="{8F7FA731-5B6E-499C-926D-C2D2D49466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lumMod val="75000"/>
              <a:lumOff val="25000"/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9" name="Texture">
            <a:extLst>
              <a:ext uri="{FF2B5EF4-FFF2-40B4-BE49-F238E27FC236}">
                <a16:creationId xmlns:a16="http://schemas.microsoft.com/office/drawing/2014/main" id="{8592B821-10D5-48C0-8022-A904844B7F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blipFill dpi="0" rotWithShape="1">
            <a:blip r:embed="rId2">
              <a:alphaModFix amt="6000"/>
            </a:blip>
            <a:srcRect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E807D8-B4FD-BB99-56E8-711DE8F95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310" y="204586"/>
            <a:ext cx="11187316" cy="1325563"/>
          </a:xfrm>
        </p:spPr>
        <p:txBody>
          <a:bodyPr>
            <a:noAutofit/>
          </a:bodyPr>
          <a:lstStyle/>
          <a:p>
            <a:r>
              <a:rPr lang="en-NZ" sz="2800" dirty="0"/>
              <a:t>What is “abnormal bleeding”?</a:t>
            </a:r>
            <a:br>
              <a:rPr lang="en-NZ" sz="2800" dirty="0"/>
            </a:br>
            <a:br>
              <a:rPr lang="en-NZ" sz="2800" dirty="0"/>
            </a:br>
            <a:endParaRPr lang="en-NZ" sz="2000" dirty="0"/>
          </a:p>
        </p:txBody>
      </p:sp>
      <p:graphicFrame>
        <p:nvGraphicFramePr>
          <p:cNvPr id="20" name="Content Placeholder 2">
            <a:extLst>
              <a:ext uri="{FF2B5EF4-FFF2-40B4-BE49-F238E27FC236}">
                <a16:creationId xmlns:a16="http://schemas.microsoft.com/office/drawing/2014/main" id="{C0FC5968-64FD-227F-1356-22FA6036ED1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13036160"/>
              </p:ext>
            </p:extLst>
          </p:nvPr>
        </p:nvGraphicFramePr>
        <p:xfrm>
          <a:off x="500781" y="1082479"/>
          <a:ext cx="11187390" cy="40798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DFDDF5DF-25FA-1CE9-D961-AEAD53FDCD45}"/>
              </a:ext>
            </a:extLst>
          </p:cNvPr>
          <p:cNvSpPr txBox="1"/>
          <p:nvPr/>
        </p:nvSpPr>
        <p:spPr>
          <a:xfrm>
            <a:off x="500781" y="5271513"/>
            <a:ext cx="111873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1800" dirty="0"/>
              <a:t>NICE 2018: Heavy menstrual bleeding is excessive blood loss which interferes with physical, emotional, social and material quality of life.  It can occur alone or in combination with other symptoms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1155869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CA9CAF-4FC6-7339-7BE0-E1F387C456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NZ" dirty="0"/>
              <a:t>Focus on abnormal uterine bleeding (AUB) in premenopausal women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A9BC03-45C9-9F2B-EACD-7C999CE96C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NZ" dirty="0"/>
              <a:t>Common, up to 1/3 over lifetime</a:t>
            </a:r>
          </a:p>
          <a:p>
            <a:r>
              <a:rPr lang="en-NZ" dirty="0"/>
              <a:t>All age groups affected but causes can vary with age and can be more than one co-existing</a:t>
            </a:r>
          </a:p>
          <a:p>
            <a:r>
              <a:rPr lang="en-NZ" dirty="0"/>
              <a:t>2018 FIGO classification of causes</a:t>
            </a:r>
          </a:p>
          <a:p>
            <a:pPr lvl="1"/>
            <a:r>
              <a:rPr lang="en-NZ" dirty="0"/>
              <a:t>Structural</a:t>
            </a:r>
          </a:p>
          <a:p>
            <a:pPr lvl="1"/>
            <a:r>
              <a:rPr lang="en-NZ" dirty="0"/>
              <a:t>Non-structural</a:t>
            </a:r>
          </a:p>
          <a:p>
            <a:r>
              <a:rPr lang="en-NZ" dirty="0"/>
              <a:t>Additional symptoms might suggest the cause</a:t>
            </a:r>
          </a:p>
          <a:p>
            <a:r>
              <a:rPr lang="en-NZ" dirty="0"/>
              <a:t>Investigations</a:t>
            </a:r>
          </a:p>
          <a:p>
            <a:r>
              <a:rPr lang="en-NZ" dirty="0"/>
              <a:t>Treatments</a:t>
            </a:r>
          </a:p>
          <a:p>
            <a:endParaRPr lang="en-NZ" dirty="0"/>
          </a:p>
          <a:p>
            <a:r>
              <a:rPr lang="en-NZ" dirty="0"/>
              <a:t>Slightly different pathways for PCB and PMB</a:t>
            </a:r>
          </a:p>
        </p:txBody>
      </p:sp>
    </p:spTree>
    <p:extLst>
      <p:ext uri="{BB962C8B-B14F-4D97-AF65-F5344CB8AC3E}">
        <p14:creationId xmlns:p14="http://schemas.microsoft.com/office/powerpoint/2010/main" val="22658685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8C3223-DC2A-57E1-04C9-AFB879D10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68049"/>
            <a:ext cx="10451534" cy="932151"/>
          </a:xfrm>
        </p:spPr>
        <p:txBody>
          <a:bodyPr>
            <a:normAutofit fontScale="90000"/>
          </a:bodyPr>
          <a:lstStyle/>
          <a:p>
            <a:r>
              <a:rPr lang="en-NZ" dirty="0"/>
              <a:t>FIGO 2018</a:t>
            </a:r>
            <a:br>
              <a:rPr lang="en-NZ" dirty="0"/>
            </a:br>
            <a:r>
              <a:rPr lang="en-NZ" b="1" dirty="0"/>
              <a:t>PALM</a:t>
            </a:r>
            <a:r>
              <a:rPr lang="en-NZ" dirty="0"/>
              <a:t>-COEIN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F1E6EB-08F5-34AE-F062-49B182AF293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NZ" dirty="0"/>
              <a:t>Structural</a:t>
            </a:r>
          </a:p>
          <a:p>
            <a:pPr lvl="1"/>
            <a:r>
              <a:rPr lang="en-NZ" b="1" dirty="0"/>
              <a:t>P</a:t>
            </a:r>
            <a:r>
              <a:rPr lang="en-NZ" dirty="0"/>
              <a:t>olyps</a:t>
            </a:r>
          </a:p>
          <a:p>
            <a:pPr lvl="1"/>
            <a:r>
              <a:rPr lang="en-NZ" b="1" dirty="0"/>
              <a:t>A</a:t>
            </a:r>
            <a:r>
              <a:rPr lang="en-NZ" dirty="0"/>
              <a:t>denomyosis</a:t>
            </a:r>
          </a:p>
          <a:p>
            <a:pPr lvl="1"/>
            <a:r>
              <a:rPr lang="en-NZ" b="1" dirty="0"/>
              <a:t>L</a:t>
            </a:r>
            <a:r>
              <a:rPr lang="en-NZ" dirty="0"/>
              <a:t>eiomyoma (fibroids)</a:t>
            </a:r>
          </a:p>
          <a:p>
            <a:pPr lvl="1"/>
            <a:r>
              <a:rPr lang="en-NZ" b="1" dirty="0"/>
              <a:t>M</a:t>
            </a:r>
            <a:r>
              <a:rPr lang="en-NZ" dirty="0"/>
              <a:t>alignancy &amp; Hyperplasia</a:t>
            </a:r>
          </a:p>
          <a:p>
            <a:pPr marL="457200" lvl="1" indent="0">
              <a:buNone/>
            </a:pPr>
            <a:endParaRPr lang="en-NZ" dirty="0"/>
          </a:p>
          <a:p>
            <a:pPr marL="457200" lvl="1" indent="0">
              <a:buNone/>
            </a:pPr>
            <a:endParaRPr lang="en-NZ" dirty="0"/>
          </a:p>
          <a:p>
            <a:pPr marL="457200" lvl="1" indent="0">
              <a:buNone/>
            </a:pPr>
            <a:endParaRPr lang="en-NZ" dirty="0"/>
          </a:p>
          <a:p>
            <a:pPr marL="457200" lvl="1" indent="0">
              <a:buNone/>
            </a:pPr>
            <a:endParaRPr lang="en-NZ" dirty="0"/>
          </a:p>
          <a:p>
            <a:pPr marL="457200" lvl="1" indent="0">
              <a:buNone/>
            </a:pPr>
            <a:endParaRPr lang="en-NZ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5C2A07-900A-A60E-CB57-761DACA3E89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NZ" dirty="0"/>
          </a:p>
        </p:txBody>
      </p:sp>
      <p:pic>
        <p:nvPicPr>
          <p:cNvPr id="5" name="Picture Placeholder 23">
            <a:extLst>
              <a:ext uri="{FF2B5EF4-FFF2-40B4-BE49-F238E27FC236}">
                <a16:creationId xmlns:a16="http://schemas.microsoft.com/office/drawing/2014/main" id="{0B19D263-CD19-D77D-B3F0-208E9FE189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35" r="7935"/>
          <a:stretch/>
        </p:blipFill>
        <p:spPr>
          <a:xfrm>
            <a:off x="8082310" y="290488"/>
            <a:ext cx="2826424" cy="2981936"/>
          </a:xfrm>
          <a:prstGeom prst="rect">
            <a:avLst/>
          </a:prstGeom>
        </p:spPr>
      </p:pic>
      <p:pic>
        <p:nvPicPr>
          <p:cNvPr id="6" name="Picture Placeholder 8">
            <a:extLst>
              <a:ext uri="{FF2B5EF4-FFF2-40B4-BE49-F238E27FC236}">
                <a16:creationId xmlns:a16="http://schemas.microsoft.com/office/drawing/2014/main" id="{6348FBF1-FAF8-40D0-FECB-8A8A5D102F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65" r="2465"/>
          <a:stretch/>
        </p:blipFill>
        <p:spPr>
          <a:xfrm>
            <a:off x="4822537" y="290488"/>
            <a:ext cx="2826424" cy="2981936"/>
          </a:xfrm>
          <a:prstGeom prst="rect">
            <a:avLst/>
          </a:prstGeom>
        </p:spPr>
      </p:pic>
      <p:pic>
        <p:nvPicPr>
          <p:cNvPr id="7" name="Picture Placeholder 5">
            <a:extLst>
              <a:ext uri="{FF2B5EF4-FFF2-40B4-BE49-F238E27FC236}">
                <a16:creationId xmlns:a16="http://schemas.microsoft.com/office/drawing/2014/main" id="{86607E28-B102-40A7-C9FF-88E47DC80B8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31" r="3831"/>
          <a:stretch/>
        </p:blipFill>
        <p:spPr>
          <a:xfrm>
            <a:off x="4822537" y="3493410"/>
            <a:ext cx="2826424" cy="2981936"/>
          </a:xfrm>
          <a:prstGeom prst="rect">
            <a:avLst/>
          </a:prstGeom>
        </p:spPr>
      </p:pic>
      <p:pic>
        <p:nvPicPr>
          <p:cNvPr id="8" name="Picture Placeholder 5">
            <a:extLst>
              <a:ext uri="{FF2B5EF4-FFF2-40B4-BE49-F238E27FC236}">
                <a16:creationId xmlns:a16="http://schemas.microsoft.com/office/drawing/2014/main" id="{0CC84412-B3AA-D6C4-E562-135BCCA2B07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59" r="2759"/>
          <a:stretch/>
        </p:blipFill>
        <p:spPr>
          <a:xfrm>
            <a:off x="8082310" y="3493410"/>
            <a:ext cx="2826424" cy="2981936"/>
          </a:xfrm>
          <a:prstGeom prst="rect">
            <a:avLst/>
          </a:prstGeom>
        </p:spPr>
      </p:pic>
      <p:sp>
        <p:nvSpPr>
          <p:cNvPr id="9" name="Title 4">
            <a:extLst>
              <a:ext uri="{FF2B5EF4-FFF2-40B4-BE49-F238E27FC236}">
                <a16:creationId xmlns:a16="http://schemas.microsoft.com/office/drawing/2014/main" id="{D4E374B3-4CD0-D921-33FC-00F30DA86439}"/>
              </a:ext>
            </a:extLst>
          </p:cNvPr>
          <p:cNvSpPr txBox="1">
            <a:spLocks/>
          </p:cNvSpPr>
          <p:nvPr/>
        </p:nvSpPr>
        <p:spPr>
          <a:xfrm>
            <a:off x="304800" y="5926286"/>
            <a:ext cx="4314825" cy="1098120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NZ" sz="1400" dirty="0"/>
              <a:t>Images taken from HELP Group/Bayer</a:t>
            </a:r>
            <a:br>
              <a:rPr lang="en-NZ" sz="1400" dirty="0"/>
            </a:br>
            <a:r>
              <a:rPr lang="en-NZ" sz="1000" dirty="0"/>
              <a:t>https://www.heavymenstrualbleeding.com/sites/g/files/vrxlpx3036/files/2020-10/PALM-COEIN_classification_PDF-06.pdf</a:t>
            </a:r>
            <a:br>
              <a:rPr lang="en-NZ" dirty="0"/>
            </a:b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5927426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621AB01A-5C12-FD88-9CAF-DA1D402C7C01}"/>
              </a:ext>
            </a:extLst>
          </p:cNvPr>
          <p:cNvSpPr txBox="1"/>
          <p:nvPr/>
        </p:nvSpPr>
        <p:spPr>
          <a:xfrm>
            <a:off x="-110432" y="293178"/>
            <a:ext cx="3732213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NZ" sz="2800" dirty="0"/>
              <a:t>FIGO 2018</a:t>
            </a:r>
            <a:br>
              <a:rPr lang="en-NZ" sz="2800" dirty="0"/>
            </a:br>
            <a:r>
              <a:rPr lang="en-NZ" sz="2800" dirty="0"/>
              <a:t>PALM-</a:t>
            </a:r>
            <a:r>
              <a:rPr lang="en-NZ" sz="2800" b="1" dirty="0"/>
              <a:t>COEIN</a:t>
            </a:r>
            <a:endParaRPr lang="en-NZ" sz="2800" dirty="0"/>
          </a:p>
          <a:p>
            <a:r>
              <a:rPr lang="en-NZ" dirty="0"/>
              <a:t>       	Non structural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NZ" sz="1600" b="1" dirty="0"/>
              <a:t>C</a:t>
            </a:r>
            <a:r>
              <a:rPr lang="en-NZ" sz="1600" dirty="0"/>
              <a:t>oagulopathy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NZ" sz="1600" b="1" dirty="0"/>
              <a:t>O</a:t>
            </a:r>
            <a:r>
              <a:rPr lang="en-NZ" sz="1600" dirty="0"/>
              <a:t>vulatory dysfunction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NZ" sz="1600" b="1"/>
              <a:t>E</a:t>
            </a:r>
            <a:r>
              <a:rPr lang="en-NZ" sz="1600"/>
              <a:t>ndometrial dysfunction </a:t>
            </a:r>
            <a:endParaRPr lang="en-NZ" sz="1600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NZ" sz="1600" b="1" dirty="0"/>
              <a:t>I</a:t>
            </a:r>
            <a:r>
              <a:rPr lang="en-NZ" sz="1600" dirty="0"/>
              <a:t>atrogenic e.g. medications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NZ" sz="1600" b="1" dirty="0"/>
              <a:t>N</a:t>
            </a:r>
            <a:r>
              <a:rPr lang="en-NZ" sz="1600" dirty="0"/>
              <a:t>ot otherwise classified (other causes excluded)</a:t>
            </a:r>
          </a:p>
          <a:p>
            <a:pPr lvl="1"/>
            <a:endParaRPr lang="en-NZ" dirty="0"/>
          </a:p>
        </p:txBody>
      </p:sp>
      <p:pic>
        <p:nvPicPr>
          <p:cNvPr id="10" name="Picture Placeholder 5">
            <a:extLst>
              <a:ext uri="{FF2B5EF4-FFF2-40B4-BE49-F238E27FC236}">
                <a16:creationId xmlns:a16="http://schemas.microsoft.com/office/drawing/2014/main" id="{45E5256C-DD61-0C2F-4D79-30AB7E335D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88" r="1088"/>
          <a:stretch/>
        </p:blipFill>
        <p:spPr>
          <a:xfrm>
            <a:off x="4385194" y="344461"/>
            <a:ext cx="2732525" cy="2882871"/>
          </a:xfrm>
          <a:prstGeom prst="rect">
            <a:avLst/>
          </a:prstGeom>
        </p:spPr>
      </p:pic>
      <p:pic>
        <p:nvPicPr>
          <p:cNvPr id="11" name="Picture Placeholder 5">
            <a:extLst>
              <a:ext uri="{FF2B5EF4-FFF2-40B4-BE49-F238E27FC236}">
                <a16:creationId xmlns:a16="http://schemas.microsoft.com/office/drawing/2014/main" id="{2F4FE230-F665-2B5B-1C25-4B2FCC8961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41" r="6541"/>
          <a:stretch/>
        </p:blipFill>
        <p:spPr>
          <a:xfrm>
            <a:off x="7881134" y="344461"/>
            <a:ext cx="2732525" cy="2882871"/>
          </a:xfrm>
          <a:prstGeom prst="rect">
            <a:avLst/>
          </a:prstGeom>
        </p:spPr>
      </p:pic>
      <p:pic>
        <p:nvPicPr>
          <p:cNvPr id="12" name="Picture Placeholder 5">
            <a:extLst>
              <a:ext uri="{FF2B5EF4-FFF2-40B4-BE49-F238E27FC236}">
                <a16:creationId xmlns:a16="http://schemas.microsoft.com/office/drawing/2014/main" id="{C3FFC440-855C-6D64-4E4A-542676B4C14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035" r="7035"/>
          <a:stretch/>
        </p:blipFill>
        <p:spPr>
          <a:xfrm>
            <a:off x="889256" y="3528058"/>
            <a:ext cx="2732525" cy="2882871"/>
          </a:xfrm>
          <a:prstGeom prst="rect">
            <a:avLst/>
          </a:prstGeom>
        </p:spPr>
      </p:pic>
      <p:pic>
        <p:nvPicPr>
          <p:cNvPr id="13" name="Picture Placeholder 5">
            <a:extLst>
              <a:ext uri="{FF2B5EF4-FFF2-40B4-BE49-F238E27FC236}">
                <a16:creationId xmlns:a16="http://schemas.microsoft.com/office/drawing/2014/main" id="{AA198948-D908-E81C-FA58-A0F94CEDED2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786" r="3786"/>
          <a:stretch/>
        </p:blipFill>
        <p:spPr>
          <a:xfrm>
            <a:off x="4385195" y="3528058"/>
            <a:ext cx="2732525" cy="2882871"/>
          </a:xfrm>
          <a:prstGeom prst="rect">
            <a:avLst/>
          </a:prstGeom>
        </p:spPr>
      </p:pic>
      <p:pic>
        <p:nvPicPr>
          <p:cNvPr id="14" name="Picture Placeholder 5">
            <a:extLst>
              <a:ext uri="{FF2B5EF4-FFF2-40B4-BE49-F238E27FC236}">
                <a16:creationId xmlns:a16="http://schemas.microsoft.com/office/drawing/2014/main" id="{5BFF03ED-D027-4BD1-F1BC-193ABC9ED38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974" b="1974"/>
          <a:stretch/>
        </p:blipFill>
        <p:spPr>
          <a:xfrm>
            <a:off x="7881134" y="3528059"/>
            <a:ext cx="2732525" cy="2882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2202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Background Fill">
            <a:extLst>
              <a:ext uri="{FF2B5EF4-FFF2-40B4-BE49-F238E27FC236}">
                <a16:creationId xmlns:a16="http://schemas.microsoft.com/office/drawing/2014/main" id="{BA533261-94EC-4494-86AB-1382C73333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Color Fill">
            <a:extLst>
              <a:ext uri="{FF2B5EF4-FFF2-40B4-BE49-F238E27FC236}">
                <a16:creationId xmlns:a16="http://schemas.microsoft.com/office/drawing/2014/main" id="{B06ABDF2-57ED-4DC5-BB96-62CEE5DBDB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Color Fill">
            <a:extLst>
              <a:ext uri="{FF2B5EF4-FFF2-40B4-BE49-F238E27FC236}">
                <a16:creationId xmlns:a16="http://schemas.microsoft.com/office/drawing/2014/main" id="{06D5EDC2-3737-4DED-AB3C-B42358F815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2">
              <a:lumMod val="75000"/>
              <a:lumOff val="25000"/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sp useBgFill="1">
        <p:nvSpPr>
          <p:cNvPr id="10" name="Graphic 9">
            <a:extLst>
              <a:ext uri="{FF2B5EF4-FFF2-40B4-BE49-F238E27FC236}">
                <a16:creationId xmlns:a16="http://schemas.microsoft.com/office/drawing/2014/main" id="{089C1A08-A75B-45D5-8A9D-680682C13D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48410" y="0"/>
            <a:ext cx="6858000" cy="6858000"/>
          </a:xfrm>
          <a:custGeom>
            <a:avLst/>
            <a:gdLst>
              <a:gd name="connsiteX0" fmla="*/ 6861546 w 6861545"/>
              <a:gd name="connsiteY0" fmla="*/ 6861546 h 6861545"/>
              <a:gd name="connsiteX1" fmla="*/ 3435812 w 6861545"/>
              <a:gd name="connsiteY1" fmla="*/ 6861546 h 6861545"/>
              <a:gd name="connsiteX2" fmla="*/ 0 w 6861545"/>
              <a:gd name="connsiteY2" fmla="*/ 3425734 h 6861545"/>
              <a:gd name="connsiteX3" fmla="*/ 0 w 6861545"/>
              <a:gd name="connsiteY3" fmla="*/ 0 h 6861545"/>
              <a:gd name="connsiteX4" fmla="*/ 3425734 w 6861545"/>
              <a:gd name="connsiteY4" fmla="*/ 0 h 6861545"/>
              <a:gd name="connsiteX5" fmla="*/ 6861546 w 6861545"/>
              <a:gd name="connsiteY5" fmla="*/ 3435812 h 6861545"/>
              <a:gd name="connsiteX6" fmla="*/ 6861546 w 6861545"/>
              <a:gd name="connsiteY6" fmla="*/ 6861546 h 6861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61545" h="6861545">
                <a:moveTo>
                  <a:pt x="6861546" y="6861546"/>
                </a:moveTo>
                <a:lnTo>
                  <a:pt x="3435812" y="6861546"/>
                </a:lnTo>
                <a:cubicBezTo>
                  <a:pt x="1538245" y="6861546"/>
                  <a:pt x="0" y="5323301"/>
                  <a:pt x="0" y="3425734"/>
                </a:cubicBezTo>
                <a:lnTo>
                  <a:pt x="0" y="0"/>
                </a:lnTo>
                <a:lnTo>
                  <a:pt x="3425734" y="0"/>
                </a:lnTo>
                <a:cubicBezTo>
                  <a:pt x="5323301" y="0"/>
                  <a:pt x="6861546" y="1538245"/>
                  <a:pt x="6861546" y="3435812"/>
                </a:cubicBezTo>
                <a:lnTo>
                  <a:pt x="6861546" y="6861546"/>
                </a:lnTo>
                <a:close/>
              </a:path>
            </a:pathLst>
          </a:custGeom>
          <a:ln w="933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7" name="Texture">
            <a:extLst>
              <a:ext uri="{FF2B5EF4-FFF2-40B4-BE49-F238E27FC236}">
                <a16:creationId xmlns:a16="http://schemas.microsoft.com/office/drawing/2014/main" id="{51B4E1F8-DA38-44DA-8B73-7EC281F240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blipFill dpi="0" rotWithShape="1">
            <a:blip r:embed="rId2">
              <a:alphaModFix amt="6000"/>
            </a:blip>
            <a:srcRect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9CFA29-C936-B2E2-A206-14CE4DF1E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668049"/>
            <a:ext cx="4595834" cy="5594074"/>
          </a:xfrm>
        </p:spPr>
        <p:txBody>
          <a:bodyPr anchor="ctr">
            <a:normAutofit/>
          </a:bodyPr>
          <a:lstStyle/>
          <a:p>
            <a:r>
              <a:rPr lang="en-NZ">
                <a:solidFill>
                  <a:schemeClr val="bg1"/>
                </a:solidFill>
              </a:rPr>
              <a:t>History</a:t>
            </a:r>
          </a:p>
        </p:txBody>
      </p:sp>
      <p:graphicFrame>
        <p:nvGraphicFramePr>
          <p:cNvPr id="12" name="Content Placeholder 2">
            <a:extLst>
              <a:ext uri="{FF2B5EF4-FFF2-40B4-BE49-F238E27FC236}">
                <a16:creationId xmlns:a16="http://schemas.microsoft.com/office/drawing/2014/main" id="{7702B743-2780-E2A8-6FC0-E8BDC72685E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6993329"/>
              </p:ext>
            </p:extLst>
          </p:nvPr>
        </p:nvGraphicFramePr>
        <p:xfrm>
          <a:off x="5805612" y="668049"/>
          <a:ext cx="5944427" cy="55940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6126785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Background Fill">
            <a:extLst>
              <a:ext uri="{FF2B5EF4-FFF2-40B4-BE49-F238E27FC236}">
                <a16:creationId xmlns:a16="http://schemas.microsoft.com/office/drawing/2014/main" id="{BA533261-94EC-4494-86AB-1382C73333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34" name="Color Fill">
            <a:extLst>
              <a:ext uri="{FF2B5EF4-FFF2-40B4-BE49-F238E27FC236}">
                <a16:creationId xmlns:a16="http://schemas.microsoft.com/office/drawing/2014/main" id="{B06ABDF2-57ED-4DC5-BB96-62CEE5DBDB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6" name="Color Fill">
            <a:extLst>
              <a:ext uri="{FF2B5EF4-FFF2-40B4-BE49-F238E27FC236}">
                <a16:creationId xmlns:a16="http://schemas.microsoft.com/office/drawing/2014/main" id="{06D5EDC2-3737-4DED-AB3C-B42358F815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2">
              <a:lumMod val="75000"/>
              <a:lumOff val="25000"/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sp useBgFill="1">
        <p:nvSpPr>
          <p:cNvPr id="38" name="Graphic 9">
            <a:extLst>
              <a:ext uri="{FF2B5EF4-FFF2-40B4-BE49-F238E27FC236}">
                <a16:creationId xmlns:a16="http://schemas.microsoft.com/office/drawing/2014/main" id="{089C1A08-A75B-45D5-8A9D-680682C13D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48410" y="0"/>
            <a:ext cx="6858000" cy="6858000"/>
          </a:xfrm>
          <a:custGeom>
            <a:avLst/>
            <a:gdLst>
              <a:gd name="connsiteX0" fmla="*/ 6861546 w 6861545"/>
              <a:gd name="connsiteY0" fmla="*/ 6861546 h 6861545"/>
              <a:gd name="connsiteX1" fmla="*/ 3435812 w 6861545"/>
              <a:gd name="connsiteY1" fmla="*/ 6861546 h 6861545"/>
              <a:gd name="connsiteX2" fmla="*/ 0 w 6861545"/>
              <a:gd name="connsiteY2" fmla="*/ 3425734 h 6861545"/>
              <a:gd name="connsiteX3" fmla="*/ 0 w 6861545"/>
              <a:gd name="connsiteY3" fmla="*/ 0 h 6861545"/>
              <a:gd name="connsiteX4" fmla="*/ 3425734 w 6861545"/>
              <a:gd name="connsiteY4" fmla="*/ 0 h 6861545"/>
              <a:gd name="connsiteX5" fmla="*/ 6861546 w 6861545"/>
              <a:gd name="connsiteY5" fmla="*/ 3435812 h 6861545"/>
              <a:gd name="connsiteX6" fmla="*/ 6861546 w 6861545"/>
              <a:gd name="connsiteY6" fmla="*/ 6861546 h 6861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61545" h="6861545">
                <a:moveTo>
                  <a:pt x="6861546" y="6861546"/>
                </a:moveTo>
                <a:lnTo>
                  <a:pt x="3435812" y="6861546"/>
                </a:lnTo>
                <a:cubicBezTo>
                  <a:pt x="1538245" y="6861546"/>
                  <a:pt x="0" y="5323301"/>
                  <a:pt x="0" y="3425734"/>
                </a:cubicBezTo>
                <a:lnTo>
                  <a:pt x="0" y="0"/>
                </a:lnTo>
                <a:lnTo>
                  <a:pt x="3425734" y="0"/>
                </a:lnTo>
                <a:cubicBezTo>
                  <a:pt x="5323301" y="0"/>
                  <a:pt x="6861546" y="1538245"/>
                  <a:pt x="6861546" y="3435812"/>
                </a:cubicBezTo>
                <a:lnTo>
                  <a:pt x="6861546" y="6861546"/>
                </a:lnTo>
                <a:close/>
              </a:path>
            </a:pathLst>
          </a:custGeom>
          <a:ln w="933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0" name="Texture">
            <a:extLst>
              <a:ext uri="{FF2B5EF4-FFF2-40B4-BE49-F238E27FC236}">
                <a16:creationId xmlns:a16="http://schemas.microsoft.com/office/drawing/2014/main" id="{51B4E1F8-DA38-44DA-8B73-7EC281F240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blipFill dpi="0" rotWithShape="1">
            <a:blip r:embed="rId2">
              <a:alphaModFix amt="6000"/>
            </a:blip>
            <a:srcRect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1A4552-C9CA-9DB0-E365-81E458FF8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668049"/>
            <a:ext cx="4595834" cy="5594074"/>
          </a:xfrm>
        </p:spPr>
        <p:txBody>
          <a:bodyPr anchor="ctr">
            <a:normAutofit/>
          </a:bodyPr>
          <a:lstStyle/>
          <a:p>
            <a:r>
              <a:rPr lang="en-NZ">
                <a:solidFill>
                  <a:schemeClr val="bg1"/>
                </a:solidFill>
              </a:rPr>
              <a:t>Examination</a:t>
            </a:r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9CAE2080-54C3-6A1D-43DA-6AB0239EFA3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41040705"/>
              </p:ext>
            </p:extLst>
          </p:nvPr>
        </p:nvGraphicFramePr>
        <p:xfrm>
          <a:off x="5805612" y="668049"/>
          <a:ext cx="5944427" cy="55940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2604218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Background Fill">
            <a:extLst>
              <a:ext uri="{FF2B5EF4-FFF2-40B4-BE49-F238E27FC236}">
                <a16:creationId xmlns:a16="http://schemas.microsoft.com/office/drawing/2014/main" id="{973CFC7D-374D-4D67-8994-8DA9D4E23B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Color Fill">
            <a:extLst>
              <a:ext uri="{FF2B5EF4-FFF2-40B4-BE49-F238E27FC236}">
                <a16:creationId xmlns:a16="http://schemas.microsoft.com/office/drawing/2014/main" id="{8F7FA731-5B6E-499C-926D-C2D2D49466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lumMod val="75000"/>
              <a:lumOff val="25000"/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26" name="Group 15">
            <a:extLst>
              <a:ext uri="{FF2B5EF4-FFF2-40B4-BE49-F238E27FC236}">
                <a16:creationId xmlns:a16="http://schemas.microsoft.com/office/drawing/2014/main" id="{B86AF8CF-633E-412E-96E3-67B7B96324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300855" y="0"/>
            <a:ext cx="1891145" cy="5600700"/>
            <a:chOff x="10300855" y="0"/>
            <a:chExt cx="1891145" cy="560070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1D7166A1-C3C1-4FC8-BE48-DE359B61FB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783194" y="2943021"/>
              <a:ext cx="246527" cy="2465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7" name="Graphic 9">
              <a:extLst>
                <a:ext uri="{FF2B5EF4-FFF2-40B4-BE49-F238E27FC236}">
                  <a16:creationId xmlns:a16="http://schemas.microsoft.com/office/drawing/2014/main" id="{3557B6F1-5BA8-43C0-9951-35E8513BF0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30568" y="2199078"/>
              <a:ext cx="1195288" cy="1195289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solidFill>
              <a:schemeClr val="accent1">
                <a:lumMod val="75000"/>
                <a:alpha val="65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B5FA9AA9-0E23-474D-97B8-2998484A9C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V="1">
              <a:off x="11151383" y="4336822"/>
              <a:ext cx="1040617" cy="1263878"/>
            </a:xfrm>
            <a:custGeom>
              <a:avLst/>
              <a:gdLst>
                <a:gd name="connsiteX0" fmla="*/ 1087069 w 1119832"/>
                <a:gd name="connsiteY0" fmla="*/ 1138 h 1360088"/>
                <a:gd name="connsiteX1" fmla="*/ 1119832 w 1119832"/>
                <a:gd name="connsiteY1" fmla="*/ 3278 h 1360088"/>
                <a:gd name="connsiteX2" fmla="*/ 1119832 w 1119832"/>
                <a:gd name="connsiteY2" fmla="*/ 1097964 h 1360088"/>
                <a:gd name="connsiteX3" fmla="*/ 1109686 w 1119832"/>
                <a:gd name="connsiteY3" fmla="*/ 1109686 h 1360088"/>
                <a:gd name="connsiteX4" fmla="*/ 25249 w 1119832"/>
                <a:gd name="connsiteY4" fmla="*/ 1334840 h 1360088"/>
                <a:gd name="connsiteX5" fmla="*/ 250404 w 1119832"/>
                <a:gd name="connsiteY5" fmla="*/ 250404 h 1360088"/>
                <a:gd name="connsiteX6" fmla="*/ 1087069 w 1119832"/>
                <a:gd name="connsiteY6" fmla="*/ 1138 h 1360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19832" h="1360088">
                  <a:moveTo>
                    <a:pt x="1087069" y="1138"/>
                  </a:moveTo>
                  <a:lnTo>
                    <a:pt x="1119832" y="3278"/>
                  </a:lnTo>
                  <a:lnTo>
                    <a:pt x="1119832" y="1097964"/>
                  </a:lnTo>
                  <a:lnTo>
                    <a:pt x="1109686" y="1109686"/>
                  </a:lnTo>
                  <a:cubicBezTo>
                    <a:pt x="748058" y="1471314"/>
                    <a:pt x="25249" y="1334840"/>
                    <a:pt x="25249" y="1334840"/>
                  </a:cubicBezTo>
                  <a:cubicBezTo>
                    <a:pt x="25249" y="1334840"/>
                    <a:pt x="-111224" y="612032"/>
                    <a:pt x="250404" y="250404"/>
                  </a:cubicBezTo>
                  <a:cubicBezTo>
                    <a:pt x="476422" y="24386"/>
                    <a:pt x="843525" y="-7060"/>
                    <a:pt x="1087069" y="1138"/>
                  </a:cubicBez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B4CDFD59-E3B8-4EC9-AB9D-EE34EB1280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38492" y="2767655"/>
              <a:ext cx="553508" cy="1567713"/>
            </a:xfrm>
            <a:custGeom>
              <a:avLst/>
              <a:gdLst>
                <a:gd name="connsiteX0" fmla="*/ 612019 w 612019"/>
                <a:gd name="connsiteY0" fmla="*/ 0 h 1733435"/>
                <a:gd name="connsiteX1" fmla="*/ 612019 w 612019"/>
                <a:gd name="connsiteY1" fmla="*/ 1733435 h 1733435"/>
                <a:gd name="connsiteX2" fmla="*/ 180103 w 612019"/>
                <a:gd name="connsiteY2" fmla="*/ 1301519 h 1733435"/>
                <a:gd name="connsiteX3" fmla="*/ 180103 w 612019"/>
                <a:gd name="connsiteY3" fmla="*/ 431916 h 173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2019" h="1733435">
                  <a:moveTo>
                    <a:pt x="612019" y="0"/>
                  </a:moveTo>
                  <a:lnTo>
                    <a:pt x="612019" y="1733435"/>
                  </a:lnTo>
                  <a:lnTo>
                    <a:pt x="180103" y="1301519"/>
                  </a:lnTo>
                  <a:cubicBezTo>
                    <a:pt x="-60034" y="1061382"/>
                    <a:pt x="-60034" y="672053"/>
                    <a:pt x="180103" y="431916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/>
            </a:p>
          </p:txBody>
        </p:sp>
        <p:sp>
          <p:nvSpPr>
            <p:cNvPr id="21" name="Graphic 9">
              <a:extLst>
                <a:ext uri="{FF2B5EF4-FFF2-40B4-BE49-F238E27FC236}">
                  <a16:creationId xmlns:a16="http://schemas.microsoft.com/office/drawing/2014/main" id="{F1A280C6-1700-4098-9578-CD91F8EFBE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10300855" y="0"/>
              <a:ext cx="1891145" cy="1891145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solidFill>
              <a:schemeClr val="accent1"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2" name="Graphic 9">
              <a:extLst>
                <a:ext uri="{FF2B5EF4-FFF2-40B4-BE49-F238E27FC236}">
                  <a16:creationId xmlns:a16="http://schemas.microsoft.com/office/drawing/2014/main" id="{8FAF8CC6-F036-444B-AEB8-DF82B64BA0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10424367" y="122795"/>
              <a:ext cx="1644119" cy="1644119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</p:grpSp>
      <p:sp>
        <p:nvSpPr>
          <p:cNvPr id="24" name="Texture">
            <a:extLst>
              <a:ext uri="{FF2B5EF4-FFF2-40B4-BE49-F238E27FC236}">
                <a16:creationId xmlns:a16="http://schemas.microsoft.com/office/drawing/2014/main" id="{8592B821-10D5-48C0-8022-A904844B7F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blipFill dpi="0" rotWithShape="1">
            <a:blip r:embed="rId2">
              <a:alphaModFix amt="6000"/>
            </a:blip>
            <a:srcRect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1A4552-C9CA-9DB0-E365-81E458FF8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916" y="401210"/>
            <a:ext cx="9484191" cy="748002"/>
          </a:xfrm>
        </p:spPr>
        <p:txBody>
          <a:bodyPr>
            <a:normAutofit/>
          </a:bodyPr>
          <a:lstStyle/>
          <a:p>
            <a:r>
              <a:rPr lang="en-NZ" dirty="0"/>
              <a:t>Investigations</a:t>
            </a:r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9CAE2080-54C3-6A1D-43DA-6AB0239EFA3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6557704"/>
              </p:ext>
            </p:extLst>
          </p:nvPr>
        </p:nvGraphicFramePr>
        <p:xfrm>
          <a:off x="496964" y="1257300"/>
          <a:ext cx="9484254" cy="54302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4" name="Content Placeholder 2">
            <a:extLst>
              <a:ext uri="{FF2B5EF4-FFF2-40B4-BE49-F238E27FC236}">
                <a16:creationId xmlns:a16="http://schemas.microsoft.com/office/drawing/2014/main" id="{502F3D1D-DF8F-181E-8B09-6B38CD2B5FA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63842300"/>
              </p:ext>
            </p:extLst>
          </p:nvPr>
        </p:nvGraphicFramePr>
        <p:xfrm>
          <a:off x="493916" y="4240061"/>
          <a:ext cx="9484254" cy="13606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39826981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C2E8E9A-8921-3F40-2213-B836E64093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68049"/>
            <a:ext cx="10451534" cy="1036765"/>
          </a:xfrm>
        </p:spPr>
        <p:txBody>
          <a:bodyPr/>
          <a:lstStyle/>
          <a:p>
            <a:r>
              <a:rPr lang="en-NZ" dirty="0"/>
              <a:t>Management - </a:t>
            </a:r>
            <a:r>
              <a:rPr lang="en-NZ" sz="3200" dirty="0"/>
              <a:t>not cause specific</a:t>
            </a:r>
            <a:endParaRPr lang="en-NZ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2506AE4-6E0A-D924-2B0C-DC3EDCA9524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NZ" dirty="0"/>
              <a:t>Primary care</a:t>
            </a:r>
          </a:p>
          <a:p>
            <a:pPr lvl="1"/>
            <a:r>
              <a:rPr lang="en-NZ" dirty="0"/>
              <a:t>Treat anaemia</a:t>
            </a:r>
          </a:p>
          <a:p>
            <a:pPr lvl="1"/>
            <a:r>
              <a:rPr lang="en-NZ" dirty="0"/>
              <a:t>Non-hormonal </a:t>
            </a:r>
          </a:p>
          <a:p>
            <a:pPr lvl="2"/>
            <a:r>
              <a:rPr lang="en-NZ" dirty="0"/>
              <a:t>TXA and NSAIDs</a:t>
            </a:r>
          </a:p>
          <a:p>
            <a:pPr lvl="1"/>
            <a:r>
              <a:rPr lang="en-NZ" dirty="0"/>
              <a:t>Hormonal</a:t>
            </a:r>
          </a:p>
          <a:p>
            <a:pPr lvl="2"/>
            <a:r>
              <a:rPr lang="en-NZ" dirty="0"/>
              <a:t>Contraceptives </a:t>
            </a:r>
          </a:p>
          <a:p>
            <a:pPr lvl="3"/>
            <a:r>
              <a:rPr lang="en-NZ" dirty="0"/>
              <a:t>COCP</a:t>
            </a:r>
          </a:p>
          <a:p>
            <a:pPr lvl="3"/>
            <a:r>
              <a:rPr lang="en-NZ" dirty="0"/>
              <a:t>POP, </a:t>
            </a:r>
            <a:r>
              <a:rPr lang="en-NZ" dirty="0" err="1"/>
              <a:t>Cerazette</a:t>
            </a:r>
            <a:r>
              <a:rPr lang="en-NZ" dirty="0"/>
              <a:t>, Depo Provera </a:t>
            </a:r>
          </a:p>
          <a:p>
            <a:pPr lvl="2"/>
            <a:r>
              <a:rPr lang="en-NZ" dirty="0"/>
              <a:t>Cyclical norethisterone/Provera</a:t>
            </a:r>
          </a:p>
          <a:p>
            <a:pPr lvl="2"/>
            <a:r>
              <a:rPr lang="en-NZ" dirty="0"/>
              <a:t>IUS Mirena (</a:t>
            </a:r>
            <a:r>
              <a:rPr lang="en-NZ" dirty="0" err="1"/>
              <a:t>Jaydess</a:t>
            </a:r>
            <a:r>
              <a:rPr lang="en-NZ" dirty="0"/>
              <a:t>)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778193A-70BE-1EF4-648B-82F387F25C5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 dirty="0"/>
              <a:t>Refer for gynaecology/hysteroscopy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NZ" dirty="0"/>
              <a:t>Unable to obtain Pipelle/insert IUD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NZ" dirty="0"/>
              <a:t>USS suggestive of polyps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NZ" dirty="0"/>
              <a:t>Pipelle result abnormal e.g. hyperplasia, malignancy</a:t>
            </a:r>
          </a:p>
          <a:p>
            <a:pPr marL="800100" lvl="1" indent="-342900"/>
            <a:r>
              <a:rPr lang="en-NZ" dirty="0"/>
              <a:t>Large fibroids if not responded to med </a:t>
            </a:r>
            <a:r>
              <a:rPr lang="en-NZ" dirty="0" err="1"/>
              <a:t>tx</a:t>
            </a:r>
            <a:r>
              <a:rPr lang="en-NZ" dirty="0"/>
              <a:t> or additional factors such as pressure symptoms, subfertility</a:t>
            </a:r>
          </a:p>
          <a:p>
            <a:pPr marL="800100" lvl="1" indent="-342900"/>
            <a:r>
              <a:rPr lang="en-NZ" dirty="0"/>
              <a:t>Unsuccessful medical </a:t>
            </a:r>
            <a:r>
              <a:rPr lang="en-NZ" dirty="0" err="1"/>
              <a:t>tx</a:t>
            </a:r>
            <a:endParaRPr lang="en-NZ" dirty="0"/>
          </a:p>
          <a:p>
            <a:pPr marL="800100" lvl="1" indent="-342900"/>
            <a:r>
              <a:rPr lang="en-NZ" dirty="0"/>
              <a:t>Other - </a:t>
            </a:r>
          </a:p>
          <a:p>
            <a:pPr marL="800100" lvl="1" indent="-342900"/>
            <a:endParaRPr lang="en-NZ" dirty="0"/>
          </a:p>
          <a:p>
            <a:pPr marL="800100" lvl="1" indent="-342900"/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028456142"/>
      </p:ext>
    </p:extLst>
  </p:cSld>
  <p:clrMapOvr>
    <a:masterClrMapping/>
  </p:clrMapOvr>
</p:sld>
</file>

<file path=ppt/theme/theme1.xml><?xml version="1.0" encoding="utf-8"?>
<a:theme xmlns:a="http://schemas.openxmlformats.org/drawingml/2006/main" name="TropicVTI">
  <a:themeElements>
    <a:clrScheme name="Tropic">
      <a:dk1>
        <a:srgbClr val="000000"/>
      </a:dk1>
      <a:lt1>
        <a:sysClr val="window" lastClr="FFFFFF"/>
      </a:lt1>
      <a:dk2>
        <a:srgbClr val="09392F"/>
      </a:dk2>
      <a:lt2>
        <a:srgbClr val="ECF0F0"/>
      </a:lt2>
      <a:accent1>
        <a:srgbClr val="1EBE9B"/>
      </a:accent1>
      <a:accent2>
        <a:srgbClr val="FD7C7C"/>
      </a:accent2>
      <a:accent3>
        <a:srgbClr val="7DA8B5"/>
      </a:accent3>
      <a:accent4>
        <a:srgbClr val="168E74"/>
      </a:accent4>
      <a:accent5>
        <a:srgbClr val="FB7365"/>
      </a:accent5>
      <a:accent6>
        <a:srgbClr val="D39B17"/>
      </a:accent6>
      <a:hlink>
        <a:srgbClr val="EF08F7"/>
      </a:hlink>
      <a:folHlink>
        <a:srgbClr val="8477FE"/>
      </a:folHlink>
    </a:clrScheme>
    <a:fontScheme name="Tropic">
      <a:majorFont>
        <a:latin typeface="Gill Sans Nova"/>
        <a:ea typeface=""/>
        <a:cs typeface=""/>
      </a:majorFont>
      <a:minorFont>
        <a:latin typeface="Gill Sans Nov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ropicVTI" id="{DE8751F2-0439-4D1D-A674-AFC241C9701D}" vid="{C41D9140-98E0-4A26-97C4-97FDCB8D6E0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2020</TotalTime>
  <Words>614</Words>
  <Application>Microsoft Office PowerPoint</Application>
  <PresentationFormat>Widescreen</PresentationFormat>
  <Paragraphs>129</Paragraphs>
  <Slides>15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Gill Sans Nova</vt:lpstr>
      <vt:lpstr>Wingdings</vt:lpstr>
      <vt:lpstr>TropicVTI</vt:lpstr>
      <vt:lpstr>Abnormal Vaginal Bleeding</vt:lpstr>
      <vt:lpstr>What is “abnormal bleeding”?  </vt:lpstr>
      <vt:lpstr>Focus on abnormal uterine bleeding (AUB) in premenopausal women</vt:lpstr>
      <vt:lpstr>FIGO 2018 PALM-COEIN</vt:lpstr>
      <vt:lpstr>PowerPoint Presentation</vt:lpstr>
      <vt:lpstr>History</vt:lpstr>
      <vt:lpstr>Examination</vt:lpstr>
      <vt:lpstr>Investigations</vt:lpstr>
      <vt:lpstr>Management - not cause specific</vt:lpstr>
      <vt:lpstr>Outpatient hysteroscopy</vt:lpstr>
      <vt:lpstr>CDHB set up</vt:lpstr>
      <vt:lpstr>Polyps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Abnormal Vaginal Bleeding</dc:title>
  <dc:creator>Joanna Parsons</dc:creator>
  <cp:lastModifiedBy>Joanna Knight</cp:lastModifiedBy>
  <cp:revision>4</cp:revision>
  <dcterms:created xsi:type="dcterms:W3CDTF">2022-05-07T00:29:17Z</dcterms:created>
  <dcterms:modified xsi:type="dcterms:W3CDTF">2022-05-26T02:00:48Z</dcterms:modified>
</cp:coreProperties>
</file>